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4" r:id="rId3"/>
    <p:sldMasterId id="2147483676" r:id="rId4"/>
    <p:sldMasterId id="2147483692" r:id="rId5"/>
  </p:sldMasterIdLst>
  <p:handoutMasterIdLst>
    <p:handoutMasterId r:id="rId30"/>
  </p:handoutMasterIdLst>
  <p:sldIdLst>
    <p:sldId id="299" r:id="rId6"/>
    <p:sldId id="258" r:id="rId7"/>
    <p:sldId id="285" r:id="rId8"/>
    <p:sldId id="262" r:id="rId9"/>
    <p:sldId id="286" r:id="rId10"/>
    <p:sldId id="292" r:id="rId11"/>
    <p:sldId id="289" r:id="rId12"/>
    <p:sldId id="290" r:id="rId13"/>
    <p:sldId id="270" r:id="rId14"/>
    <p:sldId id="271" r:id="rId15"/>
    <p:sldId id="277" r:id="rId16"/>
    <p:sldId id="272" r:id="rId17"/>
    <p:sldId id="303" r:id="rId18"/>
    <p:sldId id="310" r:id="rId19"/>
    <p:sldId id="263" r:id="rId20"/>
    <p:sldId id="264" r:id="rId21"/>
    <p:sldId id="305" r:id="rId22"/>
    <p:sldId id="306" r:id="rId23"/>
    <p:sldId id="307" r:id="rId24"/>
    <p:sldId id="308" r:id="rId25"/>
    <p:sldId id="309" r:id="rId26"/>
    <p:sldId id="288" r:id="rId27"/>
    <p:sldId id="273" r:id="rId28"/>
    <p:sldId id="301" r:id="rId29"/>
  </p:sldIdLst>
  <p:sldSz cx="9144000" cy="5143500" type="screen16x9"/>
  <p:notesSz cx="6888163" cy="1120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31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624"/>
    <a:srgbClr val="CC66FF"/>
    <a:srgbClr val="1C7DE1"/>
    <a:srgbClr val="F4BD2D"/>
    <a:srgbClr val="1ED4DE"/>
    <a:srgbClr val="E62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3488" autoAdjust="0"/>
  </p:normalViewPr>
  <p:slideViewPr>
    <p:cSldViewPr showGuides="1">
      <p:cViewPr varScale="1">
        <p:scale>
          <a:sx n="132" d="100"/>
          <a:sy n="132" d="100"/>
        </p:scale>
        <p:origin x="23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5850" y="108"/>
      </p:cViewPr>
      <p:guideLst>
        <p:guide orient="horz" pos="3531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5EE-4F34-8CA0-4FF2705133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5EE-4F34-8CA0-4FF2705133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5EE-4F34-8CA0-4FF2705133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5EE-4F34-8CA0-4FF2705133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5EE-4F34-8CA0-4FF2705133A8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srgbClr val="F81B02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Banjarsari</c:v>
                </c:pt>
                <c:pt idx="1">
                  <c:v>Pasar Kliwon</c:v>
                </c:pt>
                <c:pt idx="2">
                  <c:v>Jebres</c:v>
                </c:pt>
                <c:pt idx="3">
                  <c:v>Laweyan</c:v>
                </c:pt>
                <c:pt idx="4">
                  <c:v>Serengan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349</c:v>
                </c:pt>
                <c:pt idx="1">
                  <c:v>202</c:v>
                </c:pt>
                <c:pt idx="2">
                  <c:v>324</c:v>
                </c:pt>
                <c:pt idx="3">
                  <c:v>220</c:v>
                </c:pt>
                <c:pt idx="4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2-48FE-BAC4-E962D6976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916666666666665E-2"/>
          <c:y val="0"/>
          <c:w val="0.95416666666666672"/>
          <c:h val="0.99582939534113901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2848768"/>
        <c:axId val="103432960"/>
      </c:barChart>
      <c:catAx>
        <c:axId val="10284876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03432960"/>
        <c:crosses val="autoZero"/>
        <c:auto val="1"/>
        <c:lblAlgn val="ctr"/>
        <c:lblOffset val="100"/>
        <c:noMultiLvlLbl val="0"/>
      </c:catAx>
      <c:valAx>
        <c:axId val="10343296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02848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916666666666665E-2"/>
          <c:y val="0"/>
          <c:w val="0.95416666666666672"/>
          <c:h val="0.99582939534113901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2848768"/>
        <c:axId val="103432960"/>
      </c:barChart>
      <c:catAx>
        <c:axId val="10284876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03432960"/>
        <c:crosses val="autoZero"/>
        <c:auto val="1"/>
        <c:lblAlgn val="ctr"/>
        <c:lblOffset val="100"/>
        <c:noMultiLvlLbl val="0"/>
      </c:catAx>
      <c:valAx>
        <c:axId val="10343296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02848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108BE8-8FA6-494A-852F-590202451F56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3665B0-C2C3-48BB-8C00-49875E423C13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FASILITASI SUMBER DAYA INDUSTRI </a:t>
          </a:r>
        </a:p>
      </dgm:t>
    </dgm:pt>
    <dgm:pt modelId="{7FBD03C9-1960-4F4B-A819-7AA95C163E14}" type="parTrans" cxnId="{64EB3F20-3E34-4834-ADC3-6204E78077CC}">
      <dgm:prSet/>
      <dgm:spPr/>
      <dgm:t>
        <a:bodyPr/>
        <a:lstStyle/>
        <a:p>
          <a:endParaRPr lang="en-US" sz="1500"/>
        </a:p>
      </dgm:t>
    </dgm:pt>
    <dgm:pt modelId="{A70233D2-B933-4E5D-8B31-3E20B5CC81B6}" type="sibTrans" cxnId="{64EB3F20-3E34-4834-ADC3-6204E78077CC}">
      <dgm:prSet/>
      <dgm:spPr/>
      <dgm:t>
        <a:bodyPr/>
        <a:lstStyle/>
        <a:p>
          <a:endParaRPr lang="en-US" sz="1500"/>
        </a:p>
      </dgm:t>
    </dgm:pt>
    <dgm:pt modelId="{DB7224F8-439A-4F9D-AA94-63535C1C587B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PEMBIAYAAN </a:t>
          </a:r>
        </a:p>
      </dgm:t>
    </dgm:pt>
    <dgm:pt modelId="{A85C57E4-E0CB-4BD1-AFC6-04F60D6D18B0}" type="parTrans" cxnId="{D26BB20F-822B-4FBE-8879-57A71B414990}">
      <dgm:prSet custT="1"/>
      <dgm:spPr/>
      <dgm:t>
        <a:bodyPr/>
        <a:lstStyle/>
        <a:p>
          <a:endParaRPr lang="en-US" sz="1500"/>
        </a:p>
      </dgm:t>
    </dgm:pt>
    <dgm:pt modelId="{5D00F11F-102D-4D4A-AC9D-2E0CAF8D3007}" type="sibTrans" cxnId="{D26BB20F-822B-4FBE-8879-57A71B414990}">
      <dgm:prSet/>
      <dgm:spPr/>
      <dgm:t>
        <a:bodyPr/>
        <a:lstStyle/>
        <a:p>
          <a:endParaRPr lang="en-US" sz="1500"/>
        </a:p>
      </dgm:t>
    </dgm:pt>
    <dgm:pt modelId="{0E1C4B7E-01E7-4F6F-B26F-411B35608106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PEMASARAN</a:t>
          </a:r>
          <a:r>
            <a:rPr lang="en-US" sz="1500" dirty="0"/>
            <a:t> </a:t>
          </a:r>
        </a:p>
      </dgm:t>
    </dgm:pt>
    <dgm:pt modelId="{0B97F001-F153-4882-8F55-9AFDE5FCDFB4}" type="parTrans" cxnId="{B87B28FA-FEAD-4A52-B31C-6FA47078ADC1}">
      <dgm:prSet custT="1"/>
      <dgm:spPr/>
      <dgm:t>
        <a:bodyPr/>
        <a:lstStyle/>
        <a:p>
          <a:endParaRPr lang="en-US" sz="1500"/>
        </a:p>
      </dgm:t>
    </dgm:pt>
    <dgm:pt modelId="{4DABBA24-8DB0-4B44-BFD8-FF7E5BFCC25A}" type="sibTrans" cxnId="{B87B28FA-FEAD-4A52-B31C-6FA47078ADC1}">
      <dgm:prSet/>
      <dgm:spPr/>
      <dgm:t>
        <a:bodyPr/>
        <a:lstStyle/>
        <a:p>
          <a:endParaRPr lang="en-US" sz="1500"/>
        </a:p>
      </dgm:t>
    </dgm:pt>
    <dgm:pt modelId="{833180B7-8E31-489F-8F8E-6B4CF4388F41}">
      <dgm:prSet phldrT="[Text]" custT="1"/>
      <dgm:spPr/>
      <dgm:t>
        <a:bodyPr/>
        <a:lstStyle/>
        <a:p>
          <a:r>
            <a:rPr lang="en-US" sz="1500" dirty="0"/>
            <a:t>DIGITALISASI </a:t>
          </a:r>
        </a:p>
      </dgm:t>
    </dgm:pt>
    <dgm:pt modelId="{721E8E9D-F2F3-4D22-85EF-4D96BA112883}" type="parTrans" cxnId="{13DEAB68-2F89-44C6-BCA2-F6B48334CBAB}">
      <dgm:prSet custT="1"/>
      <dgm:spPr/>
      <dgm:t>
        <a:bodyPr/>
        <a:lstStyle/>
        <a:p>
          <a:endParaRPr lang="en-US" sz="1500"/>
        </a:p>
      </dgm:t>
    </dgm:pt>
    <dgm:pt modelId="{3138F7A1-024A-4A59-8A64-2DD6DA28227C}" type="sibTrans" cxnId="{13DEAB68-2F89-44C6-BCA2-F6B48334CBAB}">
      <dgm:prSet/>
      <dgm:spPr/>
      <dgm:t>
        <a:bodyPr/>
        <a:lstStyle/>
        <a:p>
          <a:endParaRPr lang="en-US" sz="1500"/>
        </a:p>
      </dgm:t>
    </dgm:pt>
    <dgm:pt modelId="{E550B432-1E0D-4F3D-A832-9D80F693FB6B}">
      <dgm:prSet phldrT="[Text]" custT="1"/>
      <dgm:spPr/>
      <dgm:t>
        <a:bodyPr/>
        <a:lstStyle/>
        <a:p>
          <a:r>
            <a:rPr lang="en-US" sz="1500" dirty="0">
              <a:latin typeface="Arial" panose="020B0604020202020204" pitchFamily="34" charset="0"/>
              <a:cs typeface="Arial" panose="020B0604020202020204" pitchFamily="34" charset="0"/>
            </a:rPr>
            <a:t>EKSPORT </a:t>
          </a:r>
        </a:p>
      </dgm:t>
    </dgm:pt>
    <dgm:pt modelId="{CB8A1CE6-2131-40AE-B06B-B9E79283BBFE}" type="parTrans" cxnId="{73DE507C-BAB8-4052-8E1C-46312EEDB72E}">
      <dgm:prSet custT="1"/>
      <dgm:spPr/>
      <dgm:t>
        <a:bodyPr/>
        <a:lstStyle/>
        <a:p>
          <a:endParaRPr lang="en-US" sz="1500"/>
        </a:p>
      </dgm:t>
    </dgm:pt>
    <dgm:pt modelId="{C3C8AD46-3FDA-4283-AEA2-E3ED87176EA2}" type="sibTrans" cxnId="{73DE507C-BAB8-4052-8E1C-46312EEDB72E}">
      <dgm:prSet/>
      <dgm:spPr/>
      <dgm:t>
        <a:bodyPr/>
        <a:lstStyle/>
        <a:p>
          <a:endParaRPr lang="en-US" sz="1500"/>
        </a:p>
      </dgm:t>
    </dgm:pt>
    <dgm:pt modelId="{DE74BC57-E415-4335-A13B-03B67589F6CF}" type="pres">
      <dgm:prSet presAssocID="{4D108BE8-8FA6-494A-852F-590202451F5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336968-1C73-4E97-8461-C206BF91050C}" type="pres">
      <dgm:prSet presAssocID="{753665B0-C2C3-48BB-8C00-49875E423C13}" presName="centerShape" presStyleLbl="node0" presStyleIdx="0" presStyleCnt="1" custScaleX="184284"/>
      <dgm:spPr/>
    </dgm:pt>
    <dgm:pt modelId="{9D62AF05-FB44-4DAE-84BC-C9764634B132}" type="pres">
      <dgm:prSet presAssocID="{A85C57E4-E0CB-4BD1-AFC6-04F60D6D18B0}" presName="parTrans" presStyleLbl="sibTrans2D1" presStyleIdx="0" presStyleCnt="4"/>
      <dgm:spPr/>
    </dgm:pt>
    <dgm:pt modelId="{33D67E6F-B7D8-45EE-B142-1775ED8EE897}" type="pres">
      <dgm:prSet presAssocID="{A85C57E4-E0CB-4BD1-AFC6-04F60D6D18B0}" presName="connectorText" presStyleLbl="sibTrans2D1" presStyleIdx="0" presStyleCnt="4"/>
      <dgm:spPr/>
    </dgm:pt>
    <dgm:pt modelId="{A707E9BE-5193-4754-90A8-53A3869AED38}" type="pres">
      <dgm:prSet presAssocID="{DB7224F8-439A-4F9D-AA94-63535C1C587B}" presName="node" presStyleLbl="node1" presStyleIdx="0" presStyleCnt="4" custScaleX="235121">
        <dgm:presLayoutVars>
          <dgm:bulletEnabled val="1"/>
        </dgm:presLayoutVars>
      </dgm:prSet>
      <dgm:spPr/>
    </dgm:pt>
    <dgm:pt modelId="{8EC911F0-D10F-4912-8FBA-BEF10304A359}" type="pres">
      <dgm:prSet presAssocID="{0B97F001-F153-4882-8F55-9AFDE5FCDFB4}" presName="parTrans" presStyleLbl="sibTrans2D1" presStyleIdx="1" presStyleCnt="4"/>
      <dgm:spPr/>
    </dgm:pt>
    <dgm:pt modelId="{A247515F-0164-4184-B6A1-DD90BF46CB1E}" type="pres">
      <dgm:prSet presAssocID="{0B97F001-F153-4882-8F55-9AFDE5FCDFB4}" presName="connectorText" presStyleLbl="sibTrans2D1" presStyleIdx="1" presStyleCnt="4"/>
      <dgm:spPr/>
    </dgm:pt>
    <dgm:pt modelId="{4881F72A-6032-40EB-B55B-9FEE1565CF2E}" type="pres">
      <dgm:prSet presAssocID="{0E1C4B7E-01E7-4F6F-B26F-411B35608106}" presName="node" presStyleLbl="node1" presStyleIdx="1" presStyleCnt="4" custScaleX="182600" custRadScaleRad="181360" custRadScaleInc="2970">
        <dgm:presLayoutVars>
          <dgm:bulletEnabled val="1"/>
        </dgm:presLayoutVars>
      </dgm:prSet>
      <dgm:spPr/>
    </dgm:pt>
    <dgm:pt modelId="{5D4AD8F0-D0A1-48CE-B5EE-D413578BC08C}" type="pres">
      <dgm:prSet presAssocID="{721E8E9D-F2F3-4D22-85EF-4D96BA112883}" presName="parTrans" presStyleLbl="sibTrans2D1" presStyleIdx="2" presStyleCnt="4"/>
      <dgm:spPr/>
    </dgm:pt>
    <dgm:pt modelId="{216A04D5-0F59-494E-9CB7-9754FC7130B5}" type="pres">
      <dgm:prSet presAssocID="{721E8E9D-F2F3-4D22-85EF-4D96BA112883}" presName="connectorText" presStyleLbl="sibTrans2D1" presStyleIdx="2" presStyleCnt="4"/>
      <dgm:spPr/>
    </dgm:pt>
    <dgm:pt modelId="{D45FEAA2-C566-4B51-8933-D1B5505D45AA}" type="pres">
      <dgm:prSet presAssocID="{833180B7-8E31-489F-8F8E-6B4CF4388F41}" presName="node" presStyleLbl="node1" presStyleIdx="2" presStyleCnt="4" custScaleX="213680">
        <dgm:presLayoutVars>
          <dgm:bulletEnabled val="1"/>
        </dgm:presLayoutVars>
      </dgm:prSet>
      <dgm:spPr/>
    </dgm:pt>
    <dgm:pt modelId="{49473A61-2106-4CA7-9259-55747E36C80C}" type="pres">
      <dgm:prSet presAssocID="{CB8A1CE6-2131-40AE-B06B-B9E79283BBFE}" presName="parTrans" presStyleLbl="sibTrans2D1" presStyleIdx="3" presStyleCnt="4"/>
      <dgm:spPr/>
    </dgm:pt>
    <dgm:pt modelId="{40B4D15F-01C6-4CA9-A422-BAE3483A8CFA}" type="pres">
      <dgm:prSet presAssocID="{CB8A1CE6-2131-40AE-B06B-B9E79283BBFE}" presName="connectorText" presStyleLbl="sibTrans2D1" presStyleIdx="3" presStyleCnt="4"/>
      <dgm:spPr/>
    </dgm:pt>
    <dgm:pt modelId="{BF5131B1-31E6-4FB0-AFE2-17D3148B4699}" type="pres">
      <dgm:prSet presAssocID="{E550B432-1E0D-4F3D-A832-9D80F693FB6B}" presName="node" presStyleLbl="node1" presStyleIdx="3" presStyleCnt="4" custScaleX="171719" custRadScaleRad="182858" custRadScaleInc="2307">
        <dgm:presLayoutVars>
          <dgm:bulletEnabled val="1"/>
        </dgm:presLayoutVars>
      </dgm:prSet>
      <dgm:spPr/>
    </dgm:pt>
  </dgm:ptLst>
  <dgm:cxnLst>
    <dgm:cxn modelId="{729F9006-06A4-42BE-AE1B-FB3128336064}" type="presOf" srcId="{CB8A1CE6-2131-40AE-B06B-B9E79283BBFE}" destId="{40B4D15F-01C6-4CA9-A422-BAE3483A8CFA}" srcOrd="1" destOrd="0" presId="urn:microsoft.com/office/officeart/2005/8/layout/radial5"/>
    <dgm:cxn modelId="{D26BB20F-822B-4FBE-8879-57A71B414990}" srcId="{753665B0-C2C3-48BB-8C00-49875E423C13}" destId="{DB7224F8-439A-4F9D-AA94-63535C1C587B}" srcOrd="0" destOrd="0" parTransId="{A85C57E4-E0CB-4BD1-AFC6-04F60D6D18B0}" sibTransId="{5D00F11F-102D-4D4A-AC9D-2E0CAF8D3007}"/>
    <dgm:cxn modelId="{64EB3F20-3E34-4834-ADC3-6204E78077CC}" srcId="{4D108BE8-8FA6-494A-852F-590202451F56}" destId="{753665B0-C2C3-48BB-8C00-49875E423C13}" srcOrd="0" destOrd="0" parTransId="{7FBD03C9-1960-4F4B-A819-7AA95C163E14}" sibTransId="{A70233D2-B933-4E5D-8B31-3E20B5CC81B6}"/>
    <dgm:cxn modelId="{04211426-D6D4-4002-88D8-5E2C12D7CDCB}" type="presOf" srcId="{0B97F001-F153-4882-8F55-9AFDE5FCDFB4}" destId="{8EC911F0-D10F-4912-8FBA-BEF10304A359}" srcOrd="0" destOrd="0" presId="urn:microsoft.com/office/officeart/2005/8/layout/radial5"/>
    <dgm:cxn modelId="{7F415228-E930-4C06-90F2-F41B47D77BA3}" type="presOf" srcId="{4D108BE8-8FA6-494A-852F-590202451F56}" destId="{DE74BC57-E415-4335-A13B-03B67589F6CF}" srcOrd="0" destOrd="0" presId="urn:microsoft.com/office/officeart/2005/8/layout/radial5"/>
    <dgm:cxn modelId="{6047B730-4278-4987-9D8E-AA471E957603}" type="presOf" srcId="{0E1C4B7E-01E7-4F6F-B26F-411B35608106}" destId="{4881F72A-6032-40EB-B55B-9FEE1565CF2E}" srcOrd="0" destOrd="0" presId="urn:microsoft.com/office/officeart/2005/8/layout/radial5"/>
    <dgm:cxn modelId="{12E16E34-6033-488F-8E5D-C1886DB25C85}" type="presOf" srcId="{721E8E9D-F2F3-4D22-85EF-4D96BA112883}" destId="{5D4AD8F0-D0A1-48CE-B5EE-D413578BC08C}" srcOrd="0" destOrd="0" presId="urn:microsoft.com/office/officeart/2005/8/layout/radial5"/>
    <dgm:cxn modelId="{13DEAB68-2F89-44C6-BCA2-F6B48334CBAB}" srcId="{753665B0-C2C3-48BB-8C00-49875E423C13}" destId="{833180B7-8E31-489F-8F8E-6B4CF4388F41}" srcOrd="2" destOrd="0" parTransId="{721E8E9D-F2F3-4D22-85EF-4D96BA112883}" sibTransId="{3138F7A1-024A-4A59-8A64-2DD6DA28227C}"/>
    <dgm:cxn modelId="{AF26236A-983C-4BB5-8728-488C6D1EA6C2}" type="presOf" srcId="{721E8E9D-F2F3-4D22-85EF-4D96BA112883}" destId="{216A04D5-0F59-494E-9CB7-9754FC7130B5}" srcOrd="1" destOrd="0" presId="urn:microsoft.com/office/officeart/2005/8/layout/radial5"/>
    <dgm:cxn modelId="{B3767771-A8CE-4985-9C82-EF38E56D33FB}" type="presOf" srcId="{753665B0-C2C3-48BB-8C00-49875E423C13}" destId="{CE336968-1C73-4E97-8461-C206BF91050C}" srcOrd="0" destOrd="0" presId="urn:microsoft.com/office/officeart/2005/8/layout/radial5"/>
    <dgm:cxn modelId="{71FCD07B-656C-4164-A0BF-119C6AB40381}" type="presOf" srcId="{E550B432-1E0D-4F3D-A832-9D80F693FB6B}" destId="{BF5131B1-31E6-4FB0-AFE2-17D3148B4699}" srcOrd="0" destOrd="0" presId="urn:microsoft.com/office/officeart/2005/8/layout/radial5"/>
    <dgm:cxn modelId="{73DE507C-BAB8-4052-8E1C-46312EEDB72E}" srcId="{753665B0-C2C3-48BB-8C00-49875E423C13}" destId="{E550B432-1E0D-4F3D-A832-9D80F693FB6B}" srcOrd="3" destOrd="0" parTransId="{CB8A1CE6-2131-40AE-B06B-B9E79283BBFE}" sibTransId="{C3C8AD46-3FDA-4283-AEA2-E3ED87176EA2}"/>
    <dgm:cxn modelId="{3AFF5A90-548B-46FD-8A9E-91F6A6B878E0}" type="presOf" srcId="{DB7224F8-439A-4F9D-AA94-63535C1C587B}" destId="{A707E9BE-5193-4754-90A8-53A3869AED38}" srcOrd="0" destOrd="0" presId="urn:microsoft.com/office/officeart/2005/8/layout/radial5"/>
    <dgm:cxn modelId="{9C97A994-764B-460D-BDC3-8F6C158B5889}" type="presOf" srcId="{A85C57E4-E0CB-4BD1-AFC6-04F60D6D18B0}" destId="{33D67E6F-B7D8-45EE-B142-1775ED8EE897}" srcOrd="1" destOrd="0" presId="urn:microsoft.com/office/officeart/2005/8/layout/radial5"/>
    <dgm:cxn modelId="{57CEE2C0-3F50-466A-A445-A5C1A68B7A22}" type="presOf" srcId="{833180B7-8E31-489F-8F8E-6B4CF4388F41}" destId="{D45FEAA2-C566-4B51-8933-D1B5505D45AA}" srcOrd="0" destOrd="0" presId="urn:microsoft.com/office/officeart/2005/8/layout/radial5"/>
    <dgm:cxn modelId="{918B80E0-5F8E-4CCC-80D0-D2B099FF2103}" type="presOf" srcId="{CB8A1CE6-2131-40AE-B06B-B9E79283BBFE}" destId="{49473A61-2106-4CA7-9259-55747E36C80C}" srcOrd="0" destOrd="0" presId="urn:microsoft.com/office/officeart/2005/8/layout/radial5"/>
    <dgm:cxn modelId="{2690A3E9-EC61-419E-BD60-46E3A7ECA2F0}" type="presOf" srcId="{0B97F001-F153-4882-8F55-9AFDE5FCDFB4}" destId="{A247515F-0164-4184-B6A1-DD90BF46CB1E}" srcOrd="1" destOrd="0" presId="urn:microsoft.com/office/officeart/2005/8/layout/radial5"/>
    <dgm:cxn modelId="{C77A61F8-E5EB-48DB-B98B-FA35B9D13D19}" type="presOf" srcId="{A85C57E4-E0CB-4BD1-AFC6-04F60D6D18B0}" destId="{9D62AF05-FB44-4DAE-84BC-C9764634B132}" srcOrd="0" destOrd="0" presId="urn:microsoft.com/office/officeart/2005/8/layout/radial5"/>
    <dgm:cxn modelId="{B87B28FA-FEAD-4A52-B31C-6FA47078ADC1}" srcId="{753665B0-C2C3-48BB-8C00-49875E423C13}" destId="{0E1C4B7E-01E7-4F6F-B26F-411B35608106}" srcOrd="1" destOrd="0" parTransId="{0B97F001-F153-4882-8F55-9AFDE5FCDFB4}" sibTransId="{4DABBA24-8DB0-4B44-BFD8-FF7E5BFCC25A}"/>
    <dgm:cxn modelId="{5105291D-41B0-43A8-A090-801883E37304}" type="presParOf" srcId="{DE74BC57-E415-4335-A13B-03B67589F6CF}" destId="{CE336968-1C73-4E97-8461-C206BF91050C}" srcOrd="0" destOrd="0" presId="urn:microsoft.com/office/officeart/2005/8/layout/radial5"/>
    <dgm:cxn modelId="{1011E651-BABE-482A-8D87-D2E31EEDA7F1}" type="presParOf" srcId="{DE74BC57-E415-4335-A13B-03B67589F6CF}" destId="{9D62AF05-FB44-4DAE-84BC-C9764634B132}" srcOrd="1" destOrd="0" presId="urn:microsoft.com/office/officeart/2005/8/layout/radial5"/>
    <dgm:cxn modelId="{10A972BE-A34D-4CE0-AF31-1C95EAF061A6}" type="presParOf" srcId="{9D62AF05-FB44-4DAE-84BC-C9764634B132}" destId="{33D67E6F-B7D8-45EE-B142-1775ED8EE897}" srcOrd="0" destOrd="0" presId="urn:microsoft.com/office/officeart/2005/8/layout/radial5"/>
    <dgm:cxn modelId="{9EAE16ED-E02D-4255-B46E-AE3BCB04B744}" type="presParOf" srcId="{DE74BC57-E415-4335-A13B-03B67589F6CF}" destId="{A707E9BE-5193-4754-90A8-53A3869AED38}" srcOrd="2" destOrd="0" presId="urn:microsoft.com/office/officeart/2005/8/layout/radial5"/>
    <dgm:cxn modelId="{E6A28B5A-B658-4FA5-8338-C38A1B399F79}" type="presParOf" srcId="{DE74BC57-E415-4335-A13B-03B67589F6CF}" destId="{8EC911F0-D10F-4912-8FBA-BEF10304A359}" srcOrd="3" destOrd="0" presId="urn:microsoft.com/office/officeart/2005/8/layout/radial5"/>
    <dgm:cxn modelId="{CF453886-C3A0-4BAF-8DA3-F8D5A5AE9BEF}" type="presParOf" srcId="{8EC911F0-D10F-4912-8FBA-BEF10304A359}" destId="{A247515F-0164-4184-B6A1-DD90BF46CB1E}" srcOrd="0" destOrd="0" presId="urn:microsoft.com/office/officeart/2005/8/layout/radial5"/>
    <dgm:cxn modelId="{F35FBC89-4808-4370-A2A1-B83711C7AD45}" type="presParOf" srcId="{DE74BC57-E415-4335-A13B-03B67589F6CF}" destId="{4881F72A-6032-40EB-B55B-9FEE1565CF2E}" srcOrd="4" destOrd="0" presId="urn:microsoft.com/office/officeart/2005/8/layout/radial5"/>
    <dgm:cxn modelId="{87802391-5FFC-407B-BA37-A993ADBD82C6}" type="presParOf" srcId="{DE74BC57-E415-4335-A13B-03B67589F6CF}" destId="{5D4AD8F0-D0A1-48CE-B5EE-D413578BC08C}" srcOrd="5" destOrd="0" presId="urn:microsoft.com/office/officeart/2005/8/layout/radial5"/>
    <dgm:cxn modelId="{86FBA001-B66A-4D13-A93A-6838759881DA}" type="presParOf" srcId="{5D4AD8F0-D0A1-48CE-B5EE-D413578BC08C}" destId="{216A04D5-0F59-494E-9CB7-9754FC7130B5}" srcOrd="0" destOrd="0" presId="urn:microsoft.com/office/officeart/2005/8/layout/radial5"/>
    <dgm:cxn modelId="{BC9A652E-88B5-4DD4-A788-82B645D6C8CC}" type="presParOf" srcId="{DE74BC57-E415-4335-A13B-03B67589F6CF}" destId="{D45FEAA2-C566-4B51-8933-D1B5505D45AA}" srcOrd="6" destOrd="0" presId="urn:microsoft.com/office/officeart/2005/8/layout/radial5"/>
    <dgm:cxn modelId="{CEE7A175-126C-43E3-874B-50B6166820E7}" type="presParOf" srcId="{DE74BC57-E415-4335-A13B-03B67589F6CF}" destId="{49473A61-2106-4CA7-9259-55747E36C80C}" srcOrd="7" destOrd="0" presId="urn:microsoft.com/office/officeart/2005/8/layout/radial5"/>
    <dgm:cxn modelId="{8CD1E267-434C-4DC7-B868-E1F05CDE3838}" type="presParOf" srcId="{49473A61-2106-4CA7-9259-55747E36C80C}" destId="{40B4D15F-01C6-4CA9-A422-BAE3483A8CFA}" srcOrd="0" destOrd="0" presId="urn:microsoft.com/office/officeart/2005/8/layout/radial5"/>
    <dgm:cxn modelId="{80E8ECC1-FBF1-4FD9-A4D3-687451840B64}" type="presParOf" srcId="{DE74BC57-E415-4335-A13B-03B67589F6CF}" destId="{BF5131B1-31E6-4FB0-AFE2-17D3148B469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7EF8E-061F-47DD-AD21-5009CA6605C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A43DCBD-05E2-4A78-BD3A-BE650DC3B1E7}">
      <dgm:prSet phldrT="[Text]"/>
      <dgm:spPr/>
      <dgm:t>
        <a:bodyPr/>
        <a:lstStyle/>
        <a:p>
          <a:r>
            <a:rPr lang="en-US" dirty="0" err="1"/>
            <a:t>Bimtek</a:t>
          </a:r>
          <a:r>
            <a:rPr lang="en-US" dirty="0"/>
            <a:t> </a:t>
          </a:r>
          <a:r>
            <a:rPr lang="en-US" dirty="0" err="1"/>
            <a:t>legalitas</a:t>
          </a:r>
          <a:r>
            <a:rPr lang="en-US" dirty="0"/>
            <a:t> </a:t>
          </a:r>
          <a:r>
            <a:rPr lang="en-US" dirty="0" err="1"/>
            <a:t>perijinan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standardisasi</a:t>
          </a:r>
          <a:r>
            <a:rPr lang="en-US" dirty="0"/>
            <a:t> </a:t>
          </a:r>
        </a:p>
      </dgm:t>
    </dgm:pt>
    <dgm:pt modelId="{2EC2A3A8-1469-46C8-A727-B9DEB36E07E1}" type="parTrans" cxnId="{770FC23C-8E1A-40B0-B5AE-5DDB3EEF3160}">
      <dgm:prSet/>
      <dgm:spPr/>
      <dgm:t>
        <a:bodyPr/>
        <a:lstStyle/>
        <a:p>
          <a:endParaRPr lang="en-US"/>
        </a:p>
      </dgm:t>
    </dgm:pt>
    <dgm:pt modelId="{B79A390E-3902-427E-B98C-8E6C87089A0A}" type="sibTrans" cxnId="{770FC23C-8E1A-40B0-B5AE-5DDB3EEF3160}">
      <dgm:prSet/>
      <dgm:spPr/>
      <dgm:t>
        <a:bodyPr/>
        <a:lstStyle/>
        <a:p>
          <a:endParaRPr lang="en-US"/>
        </a:p>
      </dgm:t>
    </dgm:pt>
    <dgm:pt modelId="{90AB7C2D-16FC-4141-85B9-B52301067544}">
      <dgm:prSet phldrT="[Text]"/>
      <dgm:spPr/>
      <dgm:t>
        <a:bodyPr/>
        <a:lstStyle/>
        <a:p>
          <a:r>
            <a:rPr lang="en-US" dirty="0" err="1"/>
            <a:t>Pelatihan</a:t>
          </a:r>
          <a:r>
            <a:rPr lang="en-US" dirty="0"/>
            <a:t> </a:t>
          </a:r>
          <a:r>
            <a:rPr lang="en-US" dirty="0" err="1"/>
            <a:t>diversifikasi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kemasan</a:t>
          </a:r>
          <a:r>
            <a:rPr lang="en-US" dirty="0"/>
            <a:t>  </a:t>
          </a:r>
        </a:p>
      </dgm:t>
    </dgm:pt>
    <dgm:pt modelId="{1DEC7399-9239-4E0B-9042-7F1C97BAF1E8}" type="parTrans" cxnId="{403D65A5-3978-46CA-A17A-C3B084B33806}">
      <dgm:prSet/>
      <dgm:spPr/>
      <dgm:t>
        <a:bodyPr/>
        <a:lstStyle/>
        <a:p>
          <a:endParaRPr lang="en-US"/>
        </a:p>
      </dgm:t>
    </dgm:pt>
    <dgm:pt modelId="{962FF24C-7B73-4137-A12E-54200083D588}" type="sibTrans" cxnId="{403D65A5-3978-46CA-A17A-C3B084B33806}">
      <dgm:prSet/>
      <dgm:spPr/>
      <dgm:t>
        <a:bodyPr/>
        <a:lstStyle/>
        <a:p>
          <a:endParaRPr lang="en-US"/>
        </a:p>
      </dgm:t>
    </dgm:pt>
    <dgm:pt modelId="{82B1A68B-AAD3-4D6E-959C-C119D34F2BB9}">
      <dgm:prSet phldrT="[Text]"/>
      <dgm:spPr/>
      <dgm:t>
        <a:bodyPr/>
        <a:lstStyle/>
        <a:p>
          <a:r>
            <a:rPr lang="en-US" dirty="0" err="1"/>
            <a:t>Digitalisasi</a:t>
          </a:r>
          <a:r>
            <a:rPr lang="en-US" dirty="0"/>
            <a:t> IKM </a:t>
          </a:r>
        </a:p>
      </dgm:t>
    </dgm:pt>
    <dgm:pt modelId="{1259F8F8-060E-4C1E-9574-67F721A8FCB0}" type="parTrans" cxnId="{FC6E7E5C-A1EC-4625-A21D-34FDB4BAAB44}">
      <dgm:prSet/>
      <dgm:spPr/>
      <dgm:t>
        <a:bodyPr/>
        <a:lstStyle/>
        <a:p>
          <a:endParaRPr lang="en-US"/>
        </a:p>
      </dgm:t>
    </dgm:pt>
    <dgm:pt modelId="{BC8A5A03-2173-4D4B-B086-39F1688A5C99}" type="sibTrans" cxnId="{FC6E7E5C-A1EC-4625-A21D-34FDB4BAAB44}">
      <dgm:prSet/>
      <dgm:spPr/>
      <dgm:t>
        <a:bodyPr/>
        <a:lstStyle/>
        <a:p>
          <a:endParaRPr lang="en-US"/>
        </a:p>
      </dgm:t>
    </dgm:pt>
    <dgm:pt modelId="{0FE2858A-44CA-4F4B-AEF8-5A05E5B92781}">
      <dgm:prSet phldrT="[Text]"/>
      <dgm:spPr/>
      <dgm:t>
        <a:bodyPr/>
        <a:lstStyle/>
        <a:p>
          <a:r>
            <a:rPr lang="en-US" dirty="0" err="1"/>
            <a:t>Profil</a:t>
          </a:r>
          <a:r>
            <a:rPr lang="en-US" dirty="0"/>
            <a:t> </a:t>
          </a:r>
          <a:r>
            <a:rPr lang="en-US" dirty="0" err="1"/>
            <a:t>unggulan</a:t>
          </a:r>
          <a:r>
            <a:rPr lang="en-US" dirty="0"/>
            <a:t> /</a:t>
          </a:r>
          <a:r>
            <a:rPr lang="en-US" dirty="0" err="1"/>
            <a:t>Potensi</a:t>
          </a:r>
          <a:r>
            <a:rPr lang="en-US" dirty="0"/>
            <a:t> IKM </a:t>
          </a:r>
        </a:p>
      </dgm:t>
    </dgm:pt>
    <dgm:pt modelId="{C2C985E7-D494-4C6B-B578-9ECEAF82A457}" type="parTrans" cxnId="{203379FA-686D-4B7B-8AA5-5502D2183B5B}">
      <dgm:prSet/>
      <dgm:spPr/>
      <dgm:t>
        <a:bodyPr/>
        <a:lstStyle/>
        <a:p>
          <a:endParaRPr lang="en-US"/>
        </a:p>
      </dgm:t>
    </dgm:pt>
    <dgm:pt modelId="{D0DB4B71-CAF3-4BBB-8E3A-66BD3A5805F6}" type="sibTrans" cxnId="{203379FA-686D-4B7B-8AA5-5502D2183B5B}">
      <dgm:prSet/>
      <dgm:spPr/>
      <dgm:t>
        <a:bodyPr/>
        <a:lstStyle/>
        <a:p>
          <a:endParaRPr lang="en-US"/>
        </a:p>
      </dgm:t>
    </dgm:pt>
    <dgm:pt modelId="{1CBA3A83-CC5D-426A-BD73-8F3702DF98CC}">
      <dgm:prSet phldrT="[Text]"/>
      <dgm:spPr/>
      <dgm:t>
        <a:bodyPr/>
        <a:lstStyle/>
        <a:p>
          <a:r>
            <a:rPr lang="en-US" dirty="0" err="1"/>
            <a:t>Anjungan</a:t>
          </a:r>
          <a:r>
            <a:rPr lang="en-US" dirty="0"/>
            <a:t> Digital IKM/UKM </a:t>
          </a:r>
        </a:p>
      </dgm:t>
    </dgm:pt>
    <dgm:pt modelId="{0E4A1228-21AB-4C4D-9D9A-67D1C0619062}" type="parTrans" cxnId="{C933E377-8B97-4960-9BE9-AB2AD27FEF02}">
      <dgm:prSet/>
      <dgm:spPr/>
      <dgm:t>
        <a:bodyPr/>
        <a:lstStyle/>
        <a:p>
          <a:endParaRPr lang="en-US"/>
        </a:p>
      </dgm:t>
    </dgm:pt>
    <dgm:pt modelId="{6741EDCA-A352-42C6-84FF-23DB582F0F9B}" type="sibTrans" cxnId="{C933E377-8B97-4960-9BE9-AB2AD27FEF02}">
      <dgm:prSet/>
      <dgm:spPr/>
      <dgm:t>
        <a:bodyPr/>
        <a:lstStyle/>
        <a:p>
          <a:endParaRPr lang="en-US"/>
        </a:p>
      </dgm:t>
    </dgm:pt>
    <dgm:pt modelId="{69414412-76A1-4C34-B195-DB70D104A803}" type="pres">
      <dgm:prSet presAssocID="{75E7EF8E-061F-47DD-AD21-5009CA6605C1}" presName="diagram" presStyleCnt="0">
        <dgm:presLayoutVars>
          <dgm:dir/>
          <dgm:resizeHandles val="exact"/>
        </dgm:presLayoutVars>
      </dgm:prSet>
      <dgm:spPr/>
    </dgm:pt>
    <dgm:pt modelId="{2258AD34-4F5A-4B72-8F29-1268C8597B8E}" type="pres">
      <dgm:prSet presAssocID="{4A43DCBD-05E2-4A78-BD3A-BE650DC3B1E7}" presName="node" presStyleLbl="node1" presStyleIdx="0" presStyleCnt="5">
        <dgm:presLayoutVars>
          <dgm:bulletEnabled val="1"/>
        </dgm:presLayoutVars>
      </dgm:prSet>
      <dgm:spPr/>
    </dgm:pt>
    <dgm:pt modelId="{D41CC6F0-E309-4C08-B38C-FBC44A547529}" type="pres">
      <dgm:prSet presAssocID="{B79A390E-3902-427E-B98C-8E6C87089A0A}" presName="sibTrans" presStyleCnt="0"/>
      <dgm:spPr/>
    </dgm:pt>
    <dgm:pt modelId="{C4557458-58EC-4E8B-9590-39665717B3E3}" type="pres">
      <dgm:prSet presAssocID="{90AB7C2D-16FC-4141-85B9-B52301067544}" presName="node" presStyleLbl="node1" presStyleIdx="1" presStyleCnt="5">
        <dgm:presLayoutVars>
          <dgm:bulletEnabled val="1"/>
        </dgm:presLayoutVars>
      </dgm:prSet>
      <dgm:spPr/>
    </dgm:pt>
    <dgm:pt modelId="{1295929C-6DC0-42F5-B35A-768AFC6494E3}" type="pres">
      <dgm:prSet presAssocID="{962FF24C-7B73-4137-A12E-54200083D588}" presName="sibTrans" presStyleCnt="0"/>
      <dgm:spPr/>
    </dgm:pt>
    <dgm:pt modelId="{51CEB7D7-BA39-4D3C-91E9-0D2B7A2E4FC8}" type="pres">
      <dgm:prSet presAssocID="{82B1A68B-AAD3-4D6E-959C-C119D34F2BB9}" presName="node" presStyleLbl="node1" presStyleIdx="2" presStyleCnt="5">
        <dgm:presLayoutVars>
          <dgm:bulletEnabled val="1"/>
        </dgm:presLayoutVars>
      </dgm:prSet>
      <dgm:spPr/>
    </dgm:pt>
    <dgm:pt modelId="{53369315-8E8A-4E65-B582-DC0A666EBCD7}" type="pres">
      <dgm:prSet presAssocID="{BC8A5A03-2173-4D4B-B086-39F1688A5C99}" presName="sibTrans" presStyleCnt="0"/>
      <dgm:spPr/>
    </dgm:pt>
    <dgm:pt modelId="{261CAB27-BEEE-4D36-B7A7-1ABA47CDAB16}" type="pres">
      <dgm:prSet presAssocID="{0FE2858A-44CA-4F4B-AEF8-5A05E5B92781}" presName="node" presStyleLbl="node1" presStyleIdx="3" presStyleCnt="5">
        <dgm:presLayoutVars>
          <dgm:bulletEnabled val="1"/>
        </dgm:presLayoutVars>
      </dgm:prSet>
      <dgm:spPr/>
    </dgm:pt>
    <dgm:pt modelId="{28B3B8CF-A445-4AF4-9675-8477AAD8A486}" type="pres">
      <dgm:prSet presAssocID="{D0DB4B71-CAF3-4BBB-8E3A-66BD3A5805F6}" presName="sibTrans" presStyleCnt="0"/>
      <dgm:spPr/>
    </dgm:pt>
    <dgm:pt modelId="{47A11309-B8B7-4713-A4CA-C2C1734A91E2}" type="pres">
      <dgm:prSet presAssocID="{1CBA3A83-CC5D-426A-BD73-8F3702DF98CC}" presName="node" presStyleLbl="node1" presStyleIdx="4" presStyleCnt="5">
        <dgm:presLayoutVars>
          <dgm:bulletEnabled val="1"/>
        </dgm:presLayoutVars>
      </dgm:prSet>
      <dgm:spPr/>
    </dgm:pt>
  </dgm:ptLst>
  <dgm:cxnLst>
    <dgm:cxn modelId="{1873E42E-D21F-405A-8086-79ECF6F8C365}" type="presOf" srcId="{4A43DCBD-05E2-4A78-BD3A-BE650DC3B1E7}" destId="{2258AD34-4F5A-4B72-8F29-1268C8597B8E}" srcOrd="0" destOrd="0" presId="urn:microsoft.com/office/officeart/2005/8/layout/default"/>
    <dgm:cxn modelId="{770FC23C-8E1A-40B0-B5AE-5DDB3EEF3160}" srcId="{75E7EF8E-061F-47DD-AD21-5009CA6605C1}" destId="{4A43DCBD-05E2-4A78-BD3A-BE650DC3B1E7}" srcOrd="0" destOrd="0" parTransId="{2EC2A3A8-1469-46C8-A727-B9DEB36E07E1}" sibTransId="{B79A390E-3902-427E-B98C-8E6C87089A0A}"/>
    <dgm:cxn modelId="{FC6E7E5C-A1EC-4625-A21D-34FDB4BAAB44}" srcId="{75E7EF8E-061F-47DD-AD21-5009CA6605C1}" destId="{82B1A68B-AAD3-4D6E-959C-C119D34F2BB9}" srcOrd="2" destOrd="0" parTransId="{1259F8F8-060E-4C1E-9574-67F721A8FCB0}" sibTransId="{BC8A5A03-2173-4D4B-B086-39F1688A5C99}"/>
    <dgm:cxn modelId="{F6B5A344-62C4-4B0E-8F9B-6E90FC2550F1}" type="presOf" srcId="{1CBA3A83-CC5D-426A-BD73-8F3702DF98CC}" destId="{47A11309-B8B7-4713-A4CA-C2C1734A91E2}" srcOrd="0" destOrd="0" presId="urn:microsoft.com/office/officeart/2005/8/layout/default"/>
    <dgm:cxn modelId="{C933E377-8B97-4960-9BE9-AB2AD27FEF02}" srcId="{75E7EF8E-061F-47DD-AD21-5009CA6605C1}" destId="{1CBA3A83-CC5D-426A-BD73-8F3702DF98CC}" srcOrd="4" destOrd="0" parTransId="{0E4A1228-21AB-4C4D-9D9A-67D1C0619062}" sibTransId="{6741EDCA-A352-42C6-84FF-23DB582F0F9B}"/>
    <dgm:cxn modelId="{89E7DC7E-359E-4846-98D4-5D4E240236D9}" type="presOf" srcId="{0FE2858A-44CA-4F4B-AEF8-5A05E5B92781}" destId="{261CAB27-BEEE-4D36-B7A7-1ABA47CDAB16}" srcOrd="0" destOrd="0" presId="urn:microsoft.com/office/officeart/2005/8/layout/default"/>
    <dgm:cxn modelId="{403D65A5-3978-46CA-A17A-C3B084B33806}" srcId="{75E7EF8E-061F-47DD-AD21-5009CA6605C1}" destId="{90AB7C2D-16FC-4141-85B9-B52301067544}" srcOrd="1" destOrd="0" parTransId="{1DEC7399-9239-4E0B-9042-7F1C97BAF1E8}" sibTransId="{962FF24C-7B73-4137-A12E-54200083D588}"/>
    <dgm:cxn modelId="{187321E1-E32F-4335-B741-4956EE0800C3}" type="presOf" srcId="{90AB7C2D-16FC-4141-85B9-B52301067544}" destId="{C4557458-58EC-4E8B-9590-39665717B3E3}" srcOrd="0" destOrd="0" presId="urn:microsoft.com/office/officeart/2005/8/layout/default"/>
    <dgm:cxn modelId="{829C1BEC-2B0D-4498-9E4C-83C5F9041AA9}" type="presOf" srcId="{82B1A68B-AAD3-4D6E-959C-C119D34F2BB9}" destId="{51CEB7D7-BA39-4D3C-91E9-0D2B7A2E4FC8}" srcOrd="0" destOrd="0" presId="urn:microsoft.com/office/officeart/2005/8/layout/default"/>
    <dgm:cxn modelId="{85566FEF-2A0A-4F19-9DB0-A6645AD798B6}" type="presOf" srcId="{75E7EF8E-061F-47DD-AD21-5009CA6605C1}" destId="{69414412-76A1-4C34-B195-DB70D104A803}" srcOrd="0" destOrd="0" presId="urn:microsoft.com/office/officeart/2005/8/layout/default"/>
    <dgm:cxn modelId="{203379FA-686D-4B7B-8AA5-5502D2183B5B}" srcId="{75E7EF8E-061F-47DD-AD21-5009CA6605C1}" destId="{0FE2858A-44CA-4F4B-AEF8-5A05E5B92781}" srcOrd="3" destOrd="0" parTransId="{C2C985E7-D494-4C6B-B578-9ECEAF82A457}" sibTransId="{D0DB4B71-CAF3-4BBB-8E3A-66BD3A5805F6}"/>
    <dgm:cxn modelId="{139DD4D8-5486-45CE-841A-1C2EF4BF67A7}" type="presParOf" srcId="{69414412-76A1-4C34-B195-DB70D104A803}" destId="{2258AD34-4F5A-4B72-8F29-1268C8597B8E}" srcOrd="0" destOrd="0" presId="urn:microsoft.com/office/officeart/2005/8/layout/default"/>
    <dgm:cxn modelId="{CC7CDDEE-E170-4BBD-89F1-31AD4D3E7983}" type="presParOf" srcId="{69414412-76A1-4C34-B195-DB70D104A803}" destId="{D41CC6F0-E309-4C08-B38C-FBC44A547529}" srcOrd="1" destOrd="0" presId="urn:microsoft.com/office/officeart/2005/8/layout/default"/>
    <dgm:cxn modelId="{240C78B8-A441-46D6-9036-DAD25C2596FF}" type="presParOf" srcId="{69414412-76A1-4C34-B195-DB70D104A803}" destId="{C4557458-58EC-4E8B-9590-39665717B3E3}" srcOrd="2" destOrd="0" presId="urn:microsoft.com/office/officeart/2005/8/layout/default"/>
    <dgm:cxn modelId="{A57BA9BC-55C4-4DDE-9052-E925AE8548B5}" type="presParOf" srcId="{69414412-76A1-4C34-B195-DB70D104A803}" destId="{1295929C-6DC0-42F5-B35A-768AFC6494E3}" srcOrd="3" destOrd="0" presId="urn:microsoft.com/office/officeart/2005/8/layout/default"/>
    <dgm:cxn modelId="{8F300A53-C813-4432-A613-258A006A709E}" type="presParOf" srcId="{69414412-76A1-4C34-B195-DB70D104A803}" destId="{51CEB7D7-BA39-4D3C-91E9-0D2B7A2E4FC8}" srcOrd="4" destOrd="0" presId="urn:microsoft.com/office/officeart/2005/8/layout/default"/>
    <dgm:cxn modelId="{6001BF2A-706E-47D6-84D1-93BB13F1753C}" type="presParOf" srcId="{69414412-76A1-4C34-B195-DB70D104A803}" destId="{53369315-8E8A-4E65-B582-DC0A666EBCD7}" srcOrd="5" destOrd="0" presId="urn:microsoft.com/office/officeart/2005/8/layout/default"/>
    <dgm:cxn modelId="{35E0B040-7AE0-4590-82CC-84F1A9F584E2}" type="presParOf" srcId="{69414412-76A1-4C34-B195-DB70D104A803}" destId="{261CAB27-BEEE-4D36-B7A7-1ABA47CDAB16}" srcOrd="6" destOrd="0" presId="urn:microsoft.com/office/officeart/2005/8/layout/default"/>
    <dgm:cxn modelId="{B8C9ECE4-6B57-4534-89AA-D1BEBA95B9A4}" type="presParOf" srcId="{69414412-76A1-4C34-B195-DB70D104A803}" destId="{28B3B8CF-A445-4AF4-9675-8477AAD8A486}" srcOrd="7" destOrd="0" presId="urn:microsoft.com/office/officeart/2005/8/layout/default"/>
    <dgm:cxn modelId="{1C1329D7-1033-4CC1-9E7D-9339BFF8FF51}" type="presParOf" srcId="{69414412-76A1-4C34-B195-DB70D104A803}" destId="{47A11309-B8B7-4713-A4CA-C2C1734A91E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70D202-D74D-4C69-B42C-9F70EBAAE477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1332D6-F4F9-4849-B9DE-DA062592C85D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PERIJINAN</a:t>
          </a:r>
        </a:p>
      </dgm:t>
    </dgm:pt>
    <dgm:pt modelId="{BE9BDE92-B573-4743-9CD8-17F86DC71FC5}" type="parTrans" cxnId="{562CC41C-D35F-423D-B4DD-8F15E5568FB7}">
      <dgm:prSet/>
      <dgm:spPr/>
      <dgm:t>
        <a:bodyPr/>
        <a:lstStyle/>
        <a:p>
          <a:endParaRPr lang="en-US"/>
        </a:p>
      </dgm:t>
    </dgm:pt>
    <dgm:pt modelId="{02616A4C-FFF7-46D5-B9C1-696BE70F12AD}" type="sibTrans" cxnId="{562CC41C-D35F-423D-B4DD-8F15E5568FB7}">
      <dgm:prSet/>
      <dgm:spPr/>
      <dgm:t>
        <a:bodyPr/>
        <a:lstStyle/>
        <a:p>
          <a:endParaRPr lang="en-US"/>
        </a:p>
      </dgm:t>
    </dgm:pt>
    <dgm:pt modelId="{3274596C-DCFA-451D-ADA3-01EFF464DD71}">
      <dgm:prSet phldrT="[Text]" custT="1"/>
      <dgm:spPr>
        <a:solidFill>
          <a:srgbClr val="F07624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HKI</a:t>
          </a:r>
        </a:p>
        <a:p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 MEREK/ HALAL/ SNI )  </a:t>
          </a:r>
        </a:p>
      </dgm:t>
    </dgm:pt>
    <dgm:pt modelId="{D4173A5C-B5E8-4C8E-BD61-85BA98DE5A24}" type="parTrans" cxnId="{C70DA68C-4631-4AD3-8FA3-9B12429C6755}">
      <dgm:prSet/>
      <dgm:spPr/>
      <dgm:t>
        <a:bodyPr/>
        <a:lstStyle/>
        <a:p>
          <a:endParaRPr lang="en-US"/>
        </a:p>
      </dgm:t>
    </dgm:pt>
    <dgm:pt modelId="{2DD15C86-472B-42CE-9663-A8A48F9CC89F}" type="sibTrans" cxnId="{C70DA68C-4631-4AD3-8FA3-9B12429C6755}">
      <dgm:prSet/>
      <dgm:spPr/>
      <dgm:t>
        <a:bodyPr/>
        <a:lstStyle/>
        <a:p>
          <a:endParaRPr lang="en-US"/>
        </a:p>
      </dgm:t>
    </dgm:pt>
    <dgm:pt modelId="{947CF6BB-6620-432F-9C35-1C28FED78F29}">
      <dgm:prSet phldrT="[Text]" custT="1"/>
      <dgm:spPr/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KLINIK EKSPORT </a:t>
          </a:r>
        </a:p>
      </dgm:t>
    </dgm:pt>
    <dgm:pt modelId="{AE763938-AD63-49C7-B0FA-ABF6620223B6}" type="parTrans" cxnId="{69C04D0D-D12D-4F30-87AA-B59E0727866C}">
      <dgm:prSet/>
      <dgm:spPr/>
      <dgm:t>
        <a:bodyPr/>
        <a:lstStyle/>
        <a:p>
          <a:endParaRPr lang="en-US"/>
        </a:p>
      </dgm:t>
    </dgm:pt>
    <dgm:pt modelId="{A4CB3D39-A206-4DD3-B8FB-6A7BDF08B703}" type="sibTrans" cxnId="{69C04D0D-D12D-4F30-87AA-B59E0727866C}">
      <dgm:prSet/>
      <dgm:spPr/>
      <dgm:t>
        <a:bodyPr/>
        <a:lstStyle/>
        <a:p>
          <a:endParaRPr lang="en-US"/>
        </a:p>
      </dgm:t>
    </dgm:pt>
    <dgm:pt modelId="{B74702B0-8833-46B3-B85E-542D10A8BDA4}">
      <dgm:prSet phldrT="[Text]" custT="1"/>
      <dgm:spPr/>
      <dgm:t>
        <a:bodyPr/>
        <a:lstStyle/>
        <a:p>
          <a:pPr algn="ctr"/>
          <a:r>
            <a:rPr lang="en-US" sz="3000" b="1" dirty="0">
              <a:solidFill>
                <a:schemeClr val="tx1"/>
              </a:solidFill>
            </a:rPr>
            <a:t>FASILITASI LEGALITAS DAN</a:t>
          </a:r>
        </a:p>
        <a:p>
          <a:pPr algn="ctr"/>
          <a:r>
            <a:rPr lang="en-US" sz="3000" b="1" dirty="0">
              <a:solidFill>
                <a:schemeClr val="tx1"/>
              </a:solidFill>
            </a:rPr>
            <a:t>STANDARDISASI </a:t>
          </a:r>
        </a:p>
      </dgm:t>
    </dgm:pt>
    <dgm:pt modelId="{5D978969-681A-4F5D-99CC-216CA8C45D04}" type="sibTrans" cxnId="{EBA5D68E-E3E6-4D61-B3D3-B04E767564DC}">
      <dgm:prSet/>
      <dgm:spPr/>
      <dgm:t>
        <a:bodyPr/>
        <a:lstStyle/>
        <a:p>
          <a:endParaRPr lang="en-US"/>
        </a:p>
      </dgm:t>
    </dgm:pt>
    <dgm:pt modelId="{F88B5556-349C-4263-B3A3-5CD33DDFEAFB}" type="parTrans" cxnId="{EBA5D68E-E3E6-4D61-B3D3-B04E767564DC}">
      <dgm:prSet/>
      <dgm:spPr/>
      <dgm:t>
        <a:bodyPr/>
        <a:lstStyle/>
        <a:p>
          <a:endParaRPr lang="en-US"/>
        </a:p>
      </dgm:t>
    </dgm:pt>
    <dgm:pt modelId="{4B17A63A-70F4-4CC2-B769-CB70732CEC3E}" type="pres">
      <dgm:prSet presAssocID="{7F70D202-D74D-4C69-B42C-9F70EBAAE477}" presName="composite" presStyleCnt="0">
        <dgm:presLayoutVars>
          <dgm:chMax val="1"/>
          <dgm:dir/>
          <dgm:resizeHandles val="exact"/>
        </dgm:presLayoutVars>
      </dgm:prSet>
      <dgm:spPr/>
    </dgm:pt>
    <dgm:pt modelId="{7CF94AFE-F6D2-4AB6-9AAC-5FBC9D05F03D}" type="pres">
      <dgm:prSet presAssocID="{B74702B0-8833-46B3-B85E-542D10A8BDA4}" presName="roof" presStyleLbl="dkBgShp" presStyleIdx="0" presStyleCnt="2"/>
      <dgm:spPr/>
    </dgm:pt>
    <dgm:pt modelId="{4EA69D81-A1CF-45D2-8DEF-50802A5B121D}" type="pres">
      <dgm:prSet presAssocID="{B74702B0-8833-46B3-B85E-542D10A8BDA4}" presName="pillars" presStyleCnt="0"/>
      <dgm:spPr/>
    </dgm:pt>
    <dgm:pt modelId="{D4D7E331-49BD-4457-9F8B-587413E8594A}" type="pres">
      <dgm:prSet presAssocID="{B74702B0-8833-46B3-B85E-542D10A8BDA4}" presName="pillar1" presStyleLbl="node1" presStyleIdx="0" presStyleCnt="3">
        <dgm:presLayoutVars>
          <dgm:bulletEnabled val="1"/>
        </dgm:presLayoutVars>
      </dgm:prSet>
      <dgm:spPr/>
    </dgm:pt>
    <dgm:pt modelId="{F3577250-66CF-4F80-A1C2-9C14F41A6C3E}" type="pres">
      <dgm:prSet presAssocID="{3274596C-DCFA-451D-ADA3-01EFF464DD71}" presName="pillarX" presStyleLbl="node1" presStyleIdx="1" presStyleCnt="3">
        <dgm:presLayoutVars>
          <dgm:bulletEnabled val="1"/>
        </dgm:presLayoutVars>
      </dgm:prSet>
      <dgm:spPr/>
    </dgm:pt>
    <dgm:pt modelId="{CCB92E84-0674-4F7F-812A-7BAF9C719AA1}" type="pres">
      <dgm:prSet presAssocID="{947CF6BB-6620-432F-9C35-1C28FED78F29}" presName="pillarX" presStyleLbl="node1" presStyleIdx="2" presStyleCnt="3">
        <dgm:presLayoutVars>
          <dgm:bulletEnabled val="1"/>
        </dgm:presLayoutVars>
      </dgm:prSet>
      <dgm:spPr/>
    </dgm:pt>
    <dgm:pt modelId="{8D8FDF36-3F48-42F0-BBF3-32877E6088E1}" type="pres">
      <dgm:prSet presAssocID="{B74702B0-8833-46B3-B85E-542D10A8BDA4}" presName="base" presStyleLbl="dkBgShp" presStyleIdx="1" presStyleCnt="2"/>
      <dgm:spPr/>
    </dgm:pt>
  </dgm:ptLst>
  <dgm:cxnLst>
    <dgm:cxn modelId="{69C04D0D-D12D-4F30-87AA-B59E0727866C}" srcId="{B74702B0-8833-46B3-B85E-542D10A8BDA4}" destId="{947CF6BB-6620-432F-9C35-1C28FED78F29}" srcOrd="2" destOrd="0" parTransId="{AE763938-AD63-49C7-B0FA-ABF6620223B6}" sibTransId="{A4CB3D39-A206-4DD3-B8FB-6A7BDF08B703}"/>
    <dgm:cxn modelId="{562CC41C-D35F-423D-B4DD-8F15E5568FB7}" srcId="{B74702B0-8833-46B3-B85E-542D10A8BDA4}" destId="{AB1332D6-F4F9-4849-B9DE-DA062592C85D}" srcOrd="0" destOrd="0" parTransId="{BE9BDE92-B573-4743-9CD8-17F86DC71FC5}" sibTransId="{02616A4C-FFF7-46D5-B9C1-696BE70F12AD}"/>
    <dgm:cxn modelId="{5D6E4527-CE61-49B3-A5AE-536FB0FA0848}" type="presOf" srcId="{947CF6BB-6620-432F-9C35-1C28FED78F29}" destId="{CCB92E84-0674-4F7F-812A-7BAF9C719AA1}" srcOrd="0" destOrd="0" presId="urn:microsoft.com/office/officeart/2005/8/layout/hList3"/>
    <dgm:cxn modelId="{6EFADD63-4566-4E46-89BD-D2FDEE2C4B7E}" type="presOf" srcId="{7F70D202-D74D-4C69-B42C-9F70EBAAE477}" destId="{4B17A63A-70F4-4CC2-B769-CB70732CEC3E}" srcOrd="0" destOrd="0" presId="urn:microsoft.com/office/officeart/2005/8/layout/hList3"/>
    <dgm:cxn modelId="{76959775-B2B3-44C6-994A-429E393D5A4C}" type="presOf" srcId="{AB1332D6-F4F9-4849-B9DE-DA062592C85D}" destId="{D4D7E331-49BD-4457-9F8B-587413E8594A}" srcOrd="0" destOrd="0" presId="urn:microsoft.com/office/officeart/2005/8/layout/hList3"/>
    <dgm:cxn modelId="{C70DA68C-4631-4AD3-8FA3-9B12429C6755}" srcId="{B74702B0-8833-46B3-B85E-542D10A8BDA4}" destId="{3274596C-DCFA-451D-ADA3-01EFF464DD71}" srcOrd="1" destOrd="0" parTransId="{D4173A5C-B5E8-4C8E-BD61-85BA98DE5A24}" sibTransId="{2DD15C86-472B-42CE-9663-A8A48F9CC89F}"/>
    <dgm:cxn modelId="{EBA5D68E-E3E6-4D61-B3D3-B04E767564DC}" srcId="{7F70D202-D74D-4C69-B42C-9F70EBAAE477}" destId="{B74702B0-8833-46B3-B85E-542D10A8BDA4}" srcOrd="0" destOrd="0" parTransId="{F88B5556-349C-4263-B3A3-5CD33DDFEAFB}" sibTransId="{5D978969-681A-4F5D-99CC-216CA8C45D04}"/>
    <dgm:cxn modelId="{6A7302BF-EC56-4057-B16C-A861935BA8AC}" type="presOf" srcId="{B74702B0-8833-46B3-B85E-542D10A8BDA4}" destId="{7CF94AFE-F6D2-4AB6-9AAC-5FBC9D05F03D}" srcOrd="0" destOrd="0" presId="urn:microsoft.com/office/officeart/2005/8/layout/hList3"/>
    <dgm:cxn modelId="{8174B4F1-A13E-450A-8F4F-A16CCF083DD0}" type="presOf" srcId="{3274596C-DCFA-451D-ADA3-01EFF464DD71}" destId="{F3577250-66CF-4F80-A1C2-9C14F41A6C3E}" srcOrd="0" destOrd="0" presId="urn:microsoft.com/office/officeart/2005/8/layout/hList3"/>
    <dgm:cxn modelId="{891F96CE-0C2A-4D2A-BD84-D1C20541C9AC}" type="presParOf" srcId="{4B17A63A-70F4-4CC2-B769-CB70732CEC3E}" destId="{7CF94AFE-F6D2-4AB6-9AAC-5FBC9D05F03D}" srcOrd="0" destOrd="0" presId="urn:microsoft.com/office/officeart/2005/8/layout/hList3"/>
    <dgm:cxn modelId="{01441692-B763-49B6-A23D-DCA9D4234D76}" type="presParOf" srcId="{4B17A63A-70F4-4CC2-B769-CB70732CEC3E}" destId="{4EA69D81-A1CF-45D2-8DEF-50802A5B121D}" srcOrd="1" destOrd="0" presId="urn:microsoft.com/office/officeart/2005/8/layout/hList3"/>
    <dgm:cxn modelId="{6A5D31BC-08BA-49AC-8297-23F61D8768A0}" type="presParOf" srcId="{4EA69D81-A1CF-45D2-8DEF-50802A5B121D}" destId="{D4D7E331-49BD-4457-9F8B-587413E8594A}" srcOrd="0" destOrd="0" presId="urn:microsoft.com/office/officeart/2005/8/layout/hList3"/>
    <dgm:cxn modelId="{47C23FDC-29BD-4717-B90F-103003994267}" type="presParOf" srcId="{4EA69D81-A1CF-45D2-8DEF-50802A5B121D}" destId="{F3577250-66CF-4F80-A1C2-9C14F41A6C3E}" srcOrd="1" destOrd="0" presId="urn:microsoft.com/office/officeart/2005/8/layout/hList3"/>
    <dgm:cxn modelId="{781B69A6-2E36-4E81-AA82-6D9A692B6CC2}" type="presParOf" srcId="{4EA69D81-A1CF-45D2-8DEF-50802A5B121D}" destId="{CCB92E84-0674-4F7F-812A-7BAF9C719AA1}" srcOrd="2" destOrd="0" presId="urn:microsoft.com/office/officeart/2005/8/layout/hList3"/>
    <dgm:cxn modelId="{3907EC5D-EB27-459F-B990-7AA651551B58}" type="presParOf" srcId="{4B17A63A-70F4-4CC2-B769-CB70732CEC3E}" destId="{8D8FDF36-3F48-42F0-BBF3-32877E6088E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36968-1C73-4E97-8461-C206BF91050C}">
      <dsp:nvSpPr>
        <dsp:cNvPr id="0" name=""/>
        <dsp:cNvSpPr/>
      </dsp:nvSpPr>
      <dsp:spPr>
        <a:xfrm>
          <a:off x="2873648" y="1734778"/>
          <a:ext cx="2018365" cy="10952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FASILITASI SUMBER DAYA INDUSTRI </a:t>
          </a:r>
        </a:p>
      </dsp:txBody>
      <dsp:txXfrm>
        <a:off x="3169231" y="1895173"/>
        <a:ext cx="1427199" cy="774457"/>
      </dsp:txXfrm>
    </dsp:sp>
    <dsp:sp modelId="{9D62AF05-FB44-4DAE-84BC-C9764634B132}">
      <dsp:nvSpPr>
        <dsp:cNvPr id="0" name=""/>
        <dsp:cNvSpPr/>
      </dsp:nvSpPr>
      <dsp:spPr>
        <a:xfrm rot="16200000">
          <a:off x="3741452" y="1272245"/>
          <a:ext cx="282757" cy="407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783866" y="1396172"/>
        <a:ext cx="197930" cy="244539"/>
      </dsp:txXfrm>
    </dsp:sp>
    <dsp:sp modelId="{A707E9BE-5193-4754-90A8-53A3869AED38}">
      <dsp:nvSpPr>
        <dsp:cNvPr id="0" name=""/>
        <dsp:cNvSpPr/>
      </dsp:nvSpPr>
      <dsp:spPr>
        <a:xfrm>
          <a:off x="2473608" y="2552"/>
          <a:ext cx="2818444" cy="11987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PEMBIAYAAN </a:t>
          </a:r>
        </a:p>
      </dsp:txBody>
      <dsp:txXfrm>
        <a:off x="2886360" y="178100"/>
        <a:ext cx="1992940" cy="847624"/>
      </dsp:txXfrm>
    </dsp:sp>
    <dsp:sp modelId="{8EC911F0-D10F-4912-8FBA-BEF10304A359}">
      <dsp:nvSpPr>
        <dsp:cNvPr id="0" name=""/>
        <dsp:cNvSpPr/>
      </dsp:nvSpPr>
      <dsp:spPr>
        <a:xfrm rot="85620">
          <a:off x="5056372" y="2112820"/>
          <a:ext cx="398785" cy="407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056391" y="2192843"/>
        <a:ext cx="279150" cy="244539"/>
      </dsp:txXfrm>
    </dsp:sp>
    <dsp:sp modelId="{4881F72A-6032-40EB-B55B-9FEE1565CF2E}">
      <dsp:nvSpPr>
        <dsp:cNvPr id="0" name=""/>
        <dsp:cNvSpPr/>
      </dsp:nvSpPr>
      <dsp:spPr>
        <a:xfrm>
          <a:off x="5642014" y="1754127"/>
          <a:ext cx="2188864" cy="11987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PEMASARAN</a:t>
          </a:r>
          <a:r>
            <a:rPr lang="en-US" sz="1500" kern="1200" dirty="0"/>
            <a:t> </a:t>
          </a:r>
        </a:p>
      </dsp:txBody>
      <dsp:txXfrm>
        <a:off x="5962566" y="1929675"/>
        <a:ext cx="1547760" cy="847624"/>
      </dsp:txXfrm>
    </dsp:sp>
    <dsp:sp modelId="{5D4AD8F0-D0A1-48CE-B5EE-D413578BC08C}">
      <dsp:nvSpPr>
        <dsp:cNvPr id="0" name=""/>
        <dsp:cNvSpPr/>
      </dsp:nvSpPr>
      <dsp:spPr>
        <a:xfrm rot="5400000">
          <a:off x="3741452" y="2884993"/>
          <a:ext cx="282757" cy="407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783866" y="2924093"/>
        <a:ext cx="197930" cy="244539"/>
      </dsp:txXfrm>
    </dsp:sp>
    <dsp:sp modelId="{D45FEAA2-C566-4B51-8933-D1B5505D45AA}">
      <dsp:nvSpPr>
        <dsp:cNvPr id="0" name=""/>
        <dsp:cNvSpPr/>
      </dsp:nvSpPr>
      <dsp:spPr>
        <a:xfrm>
          <a:off x="2602117" y="3363530"/>
          <a:ext cx="2561426" cy="11987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DIGITALISASI </a:t>
          </a:r>
        </a:p>
      </dsp:txBody>
      <dsp:txXfrm>
        <a:off x="2977229" y="3539078"/>
        <a:ext cx="1811202" cy="847624"/>
      </dsp:txXfrm>
    </dsp:sp>
    <dsp:sp modelId="{49473A61-2106-4CA7-9259-55747E36C80C}">
      <dsp:nvSpPr>
        <dsp:cNvPr id="0" name=""/>
        <dsp:cNvSpPr/>
      </dsp:nvSpPr>
      <dsp:spPr>
        <a:xfrm rot="10867064">
          <a:off x="2261924" y="2051216"/>
          <a:ext cx="432798" cy="407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384181" y="2133922"/>
        <a:ext cx="310529" cy="244539"/>
      </dsp:txXfrm>
    </dsp:sp>
    <dsp:sp modelId="{BF5131B1-31E6-4FB0-AFE2-17D3148B4699}">
      <dsp:nvSpPr>
        <dsp:cNvPr id="0" name=""/>
        <dsp:cNvSpPr/>
      </dsp:nvSpPr>
      <dsp:spPr>
        <a:xfrm>
          <a:off x="0" y="1627366"/>
          <a:ext cx="2058431" cy="11987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EKSPORT </a:t>
          </a:r>
        </a:p>
      </dsp:txBody>
      <dsp:txXfrm>
        <a:off x="301450" y="1802914"/>
        <a:ext cx="1455531" cy="847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8AD34-4F5A-4B72-8F29-1268C8597B8E}">
      <dsp:nvSpPr>
        <dsp:cNvPr id="0" name=""/>
        <dsp:cNvSpPr/>
      </dsp:nvSpPr>
      <dsp:spPr>
        <a:xfrm>
          <a:off x="395678" y="1771"/>
          <a:ext cx="1511271" cy="906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Bimtek</a:t>
          </a:r>
          <a:r>
            <a:rPr lang="en-US" sz="1500" kern="1200" dirty="0"/>
            <a:t> </a:t>
          </a:r>
          <a:r>
            <a:rPr lang="en-US" sz="1500" kern="1200" dirty="0" err="1"/>
            <a:t>legalitas</a:t>
          </a:r>
          <a:r>
            <a:rPr lang="en-US" sz="1500" kern="1200" dirty="0"/>
            <a:t> </a:t>
          </a:r>
          <a:r>
            <a:rPr lang="en-US" sz="1500" kern="1200" dirty="0" err="1"/>
            <a:t>perijinan</a:t>
          </a:r>
          <a:r>
            <a:rPr lang="en-US" sz="1500" kern="1200" dirty="0"/>
            <a:t>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standardisasi</a:t>
          </a:r>
          <a:r>
            <a:rPr lang="en-US" sz="1500" kern="1200" dirty="0"/>
            <a:t> </a:t>
          </a:r>
        </a:p>
      </dsp:txBody>
      <dsp:txXfrm>
        <a:off x="395678" y="1771"/>
        <a:ext cx="1511271" cy="906762"/>
      </dsp:txXfrm>
    </dsp:sp>
    <dsp:sp modelId="{C4557458-58EC-4E8B-9590-39665717B3E3}">
      <dsp:nvSpPr>
        <dsp:cNvPr id="0" name=""/>
        <dsp:cNvSpPr/>
      </dsp:nvSpPr>
      <dsp:spPr>
        <a:xfrm>
          <a:off x="2058076" y="1771"/>
          <a:ext cx="1511271" cy="9067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Pelatihan</a:t>
          </a:r>
          <a:r>
            <a:rPr lang="en-US" sz="1500" kern="1200" dirty="0"/>
            <a:t> </a:t>
          </a:r>
          <a:r>
            <a:rPr lang="en-US" sz="1500" kern="1200" dirty="0" err="1"/>
            <a:t>diversifikasi</a:t>
          </a:r>
          <a:r>
            <a:rPr lang="en-US" sz="1500" kern="1200" dirty="0"/>
            <a:t> </a:t>
          </a:r>
          <a:r>
            <a:rPr lang="en-US" sz="1500" kern="1200" dirty="0" err="1"/>
            <a:t>produk</a:t>
          </a:r>
          <a:r>
            <a:rPr lang="en-US" sz="1500" kern="1200" dirty="0"/>
            <a:t> </a:t>
          </a:r>
          <a:r>
            <a:rPr lang="en-US" sz="1500" kern="1200" dirty="0" err="1"/>
            <a:t>dan</a:t>
          </a:r>
          <a:r>
            <a:rPr lang="en-US" sz="1500" kern="1200" dirty="0"/>
            <a:t> </a:t>
          </a:r>
          <a:r>
            <a:rPr lang="en-US" sz="1500" kern="1200" dirty="0" err="1"/>
            <a:t>kemasan</a:t>
          </a:r>
          <a:r>
            <a:rPr lang="en-US" sz="1500" kern="1200" dirty="0"/>
            <a:t>  </a:t>
          </a:r>
        </a:p>
      </dsp:txBody>
      <dsp:txXfrm>
        <a:off x="2058076" y="1771"/>
        <a:ext cx="1511271" cy="906762"/>
      </dsp:txXfrm>
    </dsp:sp>
    <dsp:sp modelId="{51CEB7D7-BA39-4D3C-91E9-0D2B7A2E4FC8}">
      <dsp:nvSpPr>
        <dsp:cNvPr id="0" name=""/>
        <dsp:cNvSpPr/>
      </dsp:nvSpPr>
      <dsp:spPr>
        <a:xfrm>
          <a:off x="3720474" y="1771"/>
          <a:ext cx="1511271" cy="9067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Digitalisasi</a:t>
          </a:r>
          <a:r>
            <a:rPr lang="en-US" sz="1500" kern="1200" dirty="0"/>
            <a:t> IKM </a:t>
          </a:r>
        </a:p>
      </dsp:txBody>
      <dsp:txXfrm>
        <a:off x="3720474" y="1771"/>
        <a:ext cx="1511271" cy="906762"/>
      </dsp:txXfrm>
    </dsp:sp>
    <dsp:sp modelId="{261CAB27-BEEE-4D36-B7A7-1ABA47CDAB16}">
      <dsp:nvSpPr>
        <dsp:cNvPr id="0" name=""/>
        <dsp:cNvSpPr/>
      </dsp:nvSpPr>
      <dsp:spPr>
        <a:xfrm>
          <a:off x="1226877" y="1059661"/>
          <a:ext cx="1511271" cy="9067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Profil</a:t>
          </a:r>
          <a:r>
            <a:rPr lang="en-US" sz="1500" kern="1200" dirty="0"/>
            <a:t> </a:t>
          </a:r>
          <a:r>
            <a:rPr lang="en-US" sz="1500" kern="1200" dirty="0" err="1"/>
            <a:t>unggulan</a:t>
          </a:r>
          <a:r>
            <a:rPr lang="en-US" sz="1500" kern="1200" dirty="0"/>
            <a:t> /</a:t>
          </a:r>
          <a:r>
            <a:rPr lang="en-US" sz="1500" kern="1200" dirty="0" err="1"/>
            <a:t>Potensi</a:t>
          </a:r>
          <a:r>
            <a:rPr lang="en-US" sz="1500" kern="1200" dirty="0"/>
            <a:t> IKM </a:t>
          </a:r>
        </a:p>
      </dsp:txBody>
      <dsp:txXfrm>
        <a:off x="1226877" y="1059661"/>
        <a:ext cx="1511271" cy="906762"/>
      </dsp:txXfrm>
    </dsp:sp>
    <dsp:sp modelId="{47A11309-B8B7-4713-A4CA-C2C1734A91E2}">
      <dsp:nvSpPr>
        <dsp:cNvPr id="0" name=""/>
        <dsp:cNvSpPr/>
      </dsp:nvSpPr>
      <dsp:spPr>
        <a:xfrm>
          <a:off x="2889275" y="1059661"/>
          <a:ext cx="1511271" cy="9067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Anjungan</a:t>
          </a:r>
          <a:r>
            <a:rPr lang="en-US" sz="1500" kern="1200" dirty="0"/>
            <a:t> Digital IKM/UKM </a:t>
          </a:r>
        </a:p>
      </dsp:txBody>
      <dsp:txXfrm>
        <a:off x="2889275" y="1059661"/>
        <a:ext cx="1511271" cy="906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94AFE-F6D2-4AB6-9AAC-5FBC9D05F03D}">
      <dsp:nvSpPr>
        <dsp:cNvPr id="0" name=""/>
        <dsp:cNvSpPr/>
      </dsp:nvSpPr>
      <dsp:spPr>
        <a:xfrm>
          <a:off x="0" y="0"/>
          <a:ext cx="9144000" cy="1543050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FASILITASI LEGALITAS DAN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STANDARDISASI </a:t>
          </a:r>
        </a:p>
      </dsp:txBody>
      <dsp:txXfrm>
        <a:off x="0" y="0"/>
        <a:ext cx="9144000" cy="1543050"/>
      </dsp:txXfrm>
    </dsp:sp>
    <dsp:sp modelId="{D4D7E331-49BD-4457-9F8B-587413E8594A}">
      <dsp:nvSpPr>
        <dsp:cNvPr id="0" name=""/>
        <dsp:cNvSpPr/>
      </dsp:nvSpPr>
      <dsp:spPr>
        <a:xfrm>
          <a:off x="4464" y="1543050"/>
          <a:ext cx="3045023" cy="32404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PERIJINAN</a:t>
          </a:r>
        </a:p>
      </dsp:txBody>
      <dsp:txXfrm>
        <a:off x="4464" y="1543050"/>
        <a:ext cx="3045023" cy="3240405"/>
      </dsp:txXfrm>
    </dsp:sp>
    <dsp:sp modelId="{F3577250-66CF-4F80-A1C2-9C14F41A6C3E}">
      <dsp:nvSpPr>
        <dsp:cNvPr id="0" name=""/>
        <dsp:cNvSpPr/>
      </dsp:nvSpPr>
      <dsp:spPr>
        <a:xfrm>
          <a:off x="3049488" y="1543050"/>
          <a:ext cx="3045023" cy="3240405"/>
        </a:xfrm>
        <a:prstGeom prst="rect">
          <a:avLst/>
        </a:prstGeom>
        <a:solidFill>
          <a:srgbClr val="F076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HKI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 MEREK/ HALAL/ SNI )  </a:t>
          </a:r>
        </a:p>
      </dsp:txBody>
      <dsp:txXfrm>
        <a:off x="3049488" y="1543050"/>
        <a:ext cx="3045023" cy="3240405"/>
      </dsp:txXfrm>
    </dsp:sp>
    <dsp:sp modelId="{CCB92E84-0674-4F7F-812A-7BAF9C719AA1}">
      <dsp:nvSpPr>
        <dsp:cNvPr id="0" name=""/>
        <dsp:cNvSpPr/>
      </dsp:nvSpPr>
      <dsp:spPr>
        <a:xfrm>
          <a:off x="6094511" y="1543050"/>
          <a:ext cx="3045023" cy="3240405"/>
        </a:xfrm>
        <a:prstGeom prst="rect">
          <a:avLst/>
        </a:prstGeom>
        <a:solidFill>
          <a:schemeClr val="accent5">
            <a:hueOff val="-3039673"/>
            <a:satOff val="3213"/>
            <a:lumOff val="-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KLINIK EKSPORT </a:t>
          </a:r>
        </a:p>
      </dsp:txBody>
      <dsp:txXfrm>
        <a:off x="6094511" y="1543050"/>
        <a:ext cx="3045023" cy="3240405"/>
      </dsp:txXfrm>
    </dsp:sp>
    <dsp:sp modelId="{8D8FDF36-3F48-42F0-BBF3-32877E6088E1}">
      <dsp:nvSpPr>
        <dsp:cNvPr id="0" name=""/>
        <dsp:cNvSpPr/>
      </dsp:nvSpPr>
      <dsp:spPr>
        <a:xfrm>
          <a:off x="0" y="4783455"/>
          <a:ext cx="9144000" cy="360045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60467"/>
          </a:xfrm>
          <a:prstGeom prst="rect">
            <a:avLst/>
          </a:prstGeom>
        </p:spPr>
        <p:txBody>
          <a:bodyPr vert="horz" lIns="103409" tIns="51705" rIns="103409" bIns="51705" rtlCol="0"/>
          <a:lstStyle>
            <a:lvl1pPr algn="l">
              <a:defRPr sz="14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60467"/>
          </a:xfrm>
          <a:prstGeom prst="rect">
            <a:avLst/>
          </a:prstGeom>
        </p:spPr>
        <p:txBody>
          <a:bodyPr vert="horz" lIns="103409" tIns="51705" rIns="103409" bIns="51705" rtlCol="0"/>
          <a:lstStyle>
            <a:lvl1pPr algn="r">
              <a:defRPr sz="1400"/>
            </a:lvl1pPr>
          </a:lstStyle>
          <a:p>
            <a:fld id="{69452B2B-0BBC-4845-BD5C-6186374697E3}" type="datetimeFigureOut">
              <a:rPr lang="ko-KR" altLang="en-US" smtClean="0"/>
              <a:t>2023-02-15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646926"/>
            <a:ext cx="2984871" cy="560467"/>
          </a:xfrm>
          <a:prstGeom prst="rect">
            <a:avLst/>
          </a:prstGeom>
        </p:spPr>
        <p:txBody>
          <a:bodyPr vert="horz" lIns="103409" tIns="51705" rIns="103409" bIns="51705" rtlCol="0" anchor="b"/>
          <a:lstStyle>
            <a:lvl1pPr algn="l">
              <a:defRPr sz="1400"/>
            </a:lvl1pPr>
          </a:lstStyle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10646926"/>
            <a:ext cx="2984871" cy="560467"/>
          </a:xfrm>
          <a:prstGeom prst="rect">
            <a:avLst/>
          </a:prstGeom>
        </p:spPr>
        <p:txBody>
          <a:bodyPr vert="horz" lIns="103409" tIns="51705" rIns="103409" bIns="51705" rtlCol="0" anchor="b"/>
          <a:lstStyle>
            <a:lvl1pPr algn="r">
              <a:defRPr sz="1400"/>
            </a:lvl1pPr>
          </a:lstStyle>
          <a:p>
            <a:fld id="{242153E3-D943-4A51-8AD5-41FA50EBC5B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5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627534"/>
            <a:ext cx="9144000" cy="533308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3F0AB86-7940-4230-BC06-4EF20DC49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203598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461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02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557440"/>
            <a:ext cx="2592000" cy="40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0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647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626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691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638650"/>
            <a:ext cx="4320480" cy="4504851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1"/>
            <a:ext cx="3508370" cy="4339267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18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729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5239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604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 rot="10800000">
            <a:off x="3222000" y="3337155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 rot="10800000">
            <a:off x="3746892" y="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4041648" y="99959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8E48000A-B218-4CCF-8C0E-D9ACDAFA26B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12000" y="3430238"/>
            <a:ext cx="2520000" cy="1713262"/>
          </a:xfrm>
          <a:custGeom>
            <a:avLst/>
            <a:gdLst>
              <a:gd name="connsiteX0" fmla="*/ 1260000 w 2520000"/>
              <a:gd name="connsiteY0" fmla="*/ 0 h 1713262"/>
              <a:gd name="connsiteX1" fmla="*/ 2520000 w 2520000"/>
              <a:gd name="connsiteY1" fmla="*/ 1260000 h 1713262"/>
              <a:gd name="connsiteX2" fmla="*/ 2066250 w 2520000"/>
              <a:gd name="connsiteY2" fmla="*/ 1713262 h 1713262"/>
              <a:gd name="connsiteX3" fmla="*/ 439730 w 2520000"/>
              <a:gd name="connsiteY3" fmla="*/ 1706453 h 1713262"/>
              <a:gd name="connsiteX4" fmla="*/ 0 w 2520000"/>
              <a:gd name="connsiteY4" fmla="*/ 1260000 h 1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1713262">
                <a:moveTo>
                  <a:pt x="1260000" y="0"/>
                </a:moveTo>
                <a:lnTo>
                  <a:pt x="2520000" y="1260000"/>
                </a:lnTo>
                <a:lnTo>
                  <a:pt x="2066250" y="1713262"/>
                </a:lnTo>
                <a:lnTo>
                  <a:pt x="439730" y="1706453"/>
                </a:lnTo>
                <a:lnTo>
                  <a:pt x="0" y="12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5305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6" y="-44532"/>
            <a:ext cx="9386889" cy="5192849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889863"/>
            <a:ext cx="6636259" cy="335845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1556629"/>
            <a:ext cx="6509937" cy="1311547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2929700"/>
            <a:ext cx="6505071" cy="991941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9147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4235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602390"/>
            <a:ext cx="4711405" cy="393646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051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6" y="-44532"/>
            <a:ext cx="9386889" cy="5192849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889863"/>
            <a:ext cx="4249609" cy="335845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556048"/>
            <a:ext cx="4117668" cy="1267043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2885139"/>
            <a:ext cx="4117668" cy="1037828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2325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02391"/>
            <a:ext cx="4702194" cy="1786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6" y="2754122"/>
            <a:ext cx="4704017" cy="1787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653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772937"/>
            <a:ext cx="2625621" cy="1845373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116739"/>
            <a:ext cx="4698263" cy="1272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2749416"/>
            <a:ext cx="4698311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6" y="3263766"/>
            <a:ext cx="4699191" cy="1278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1472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3557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76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4020"/>
            <a:ext cx="2625898" cy="917474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02107"/>
            <a:ext cx="4706277" cy="393745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685140"/>
            <a:ext cx="2625898" cy="915873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2794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6" y="-44532"/>
            <a:ext cx="9386889" cy="5192849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273749"/>
            <a:ext cx="4456155" cy="2602816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3" y="0"/>
            <a:ext cx="3486368" cy="51435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3" y="1770192"/>
            <a:ext cx="4332485" cy="883524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3" y="2658759"/>
            <a:ext cx="4332485" cy="95564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4670298"/>
            <a:ext cx="4456653" cy="240030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0322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596040"/>
            <a:ext cx="4706277" cy="39428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097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5030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762444"/>
            <a:ext cx="2625897" cy="184233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1" y="598834"/>
            <a:ext cx="4701467" cy="39429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0611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5457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94860" y="1282446"/>
            <a:ext cx="3248406" cy="149504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307737" y="279581"/>
            <a:ext cx="490794" cy="224055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30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8603673" y="279581"/>
            <a:ext cx="323309" cy="22405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3"/>
          </a:xfr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30" cy="21073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04912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105732" y="3655698"/>
            <a:ext cx="1422565" cy="89480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307737" y="279581"/>
            <a:ext cx="490794" cy="224055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30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8603673" y="279581"/>
            <a:ext cx="323309" cy="22405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3"/>
          </a:xfr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30" cy="21073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38659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92424" y="1234440"/>
            <a:ext cx="2359152" cy="149504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3" name="Rounded Rectangle 12"/>
          <p:cNvSpPr/>
          <p:nvPr userDrawn="1"/>
        </p:nvSpPr>
        <p:spPr>
          <a:xfrm>
            <a:off x="-307737" y="279581"/>
            <a:ext cx="490794" cy="224055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30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8603673" y="279581"/>
            <a:ext cx="323309" cy="22405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3"/>
          </a:xfr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30" cy="21073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35229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22AA-6BB2-48CF-99D8-B2DAB026266E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7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8C7-9729-48ED-9BF6-2E9767B1B654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69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AC4-C764-4600-9E21-034B4C3B10B7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70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775F-D21E-4488-93C0-6FB1B36E67A1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23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00AA-CFE5-44EE-817B-1A096EB3CD65}" type="datetime1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257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D60-8698-4FE8-8048-B5153CA5EE0E}" type="datetime1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9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0697-3F6F-49CE-ACF6-42A571D3682F}" type="datetime1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90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502-8851-41F2-8420-403EF30565A5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6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9C14-2839-4E97-9173-53E6961B2239}" type="datetime1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6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571E-729F-4DF4-9D69-B3AE9D11D5F8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00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1BD1-3FBC-4C7A-B0C5-645C046A06BF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1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55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2322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433124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4493810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1"/>
            <a:ext cx="2520000" cy="1711155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45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176692"/>
            <a:ext cx="1871760" cy="3051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176061"/>
            <a:ext cx="1871760" cy="30512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175430"/>
            <a:ext cx="1871760" cy="3051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174799"/>
            <a:ext cx="1871760" cy="3051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5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7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2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29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497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54" y="451443"/>
            <a:ext cx="3282039" cy="3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584771"/>
            <a:ext cx="2991584" cy="2076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295867"/>
            <a:ext cx="3055840" cy="2231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14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9742"/>
            <a:ext cx="3600400" cy="18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0" y="2764640"/>
            <a:ext cx="1711407" cy="1249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099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1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7" r:id="rId3"/>
    <p:sldLayoutId id="2147483671" r:id="rId4"/>
    <p:sldLayoutId id="2147483658" r:id="rId5"/>
    <p:sldLayoutId id="2147483659" r:id="rId6"/>
    <p:sldLayoutId id="2147483673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5" r:id="rId15"/>
    <p:sldLayoutId id="2147483674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768794"/>
            <a:ext cx="2624001" cy="1842364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596040"/>
            <a:ext cx="4462527" cy="394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40030"/>
            <a:ext cx="27432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40030"/>
            <a:ext cx="6858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154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748DC-BEC0-42A9-AA82-3630D6D74D8F}" type="datetime1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7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8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8.png"/><Relationship Id="rId2" Type="http://schemas.openxmlformats.org/officeDocument/2006/relationships/image" Target="../media/image8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32.jpeg"/><Relationship Id="rId2" Type="http://schemas.openxmlformats.org/officeDocument/2006/relationships/image" Target="../media/image8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30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32.jpeg"/><Relationship Id="rId2" Type="http://schemas.openxmlformats.org/officeDocument/2006/relationships/image" Target="../media/image8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32.jpe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37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41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12" y="1035498"/>
            <a:ext cx="7776864" cy="1224136"/>
          </a:xfrm>
        </p:spPr>
        <p:txBody>
          <a:bodyPr/>
          <a:lstStyle/>
          <a:p>
            <a:r>
              <a:rPr lang="en-ID" altLang="id-ID" sz="3200" dirty="0">
                <a:latin typeface="Arial Narrow" panose="020B0606020202030204" pitchFamily="34" charset="0"/>
              </a:rPr>
              <a:t>PELUANG DAN TANTANGAN DAERAH </a:t>
            </a:r>
            <a:br>
              <a:rPr lang="en-ID" altLang="id-ID" sz="3200" dirty="0">
                <a:latin typeface="Arial Narrow" panose="020B0606020202030204" pitchFamily="34" charset="0"/>
              </a:rPr>
            </a:br>
            <a:r>
              <a:rPr lang="en-ID" altLang="id-ID" sz="3200" dirty="0">
                <a:latin typeface="Arial Narrow" panose="020B0606020202030204" pitchFamily="34" charset="0"/>
              </a:rPr>
              <a:t>DALAM MEWUJUDKAN INDUSTRI </a:t>
            </a:r>
            <a:br>
              <a:rPr lang="en-ID" altLang="id-ID" sz="3200" dirty="0">
                <a:latin typeface="Arial Narrow" panose="020B0606020202030204" pitchFamily="34" charset="0"/>
              </a:rPr>
            </a:br>
            <a:r>
              <a:rPr lang="en-ID" altLang="id-ID" sz="3200" dirty="0">
                <a:latin typeface="Arial Narrow" panose="020B0606020202030204" pitchFamily="34" charset="0"/>
              </a:rPr>
              <a:t>YANG BERDAYA SAING GLOBAL</a:t>
            </a:r>
            <a:endParaRPr lang="ko-KR" altLang="en-US" sz="3200" b="0" dirty="0"/>
          </a:p>
        </p:txBody>
      </p:sp>
      <p:pic>
        <p:nvPicPr>
          <p:cNvPr id="7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8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924719" y="2416845"/>
            <a:ext cx="7258050" cy="22431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ID" altLang="id-ID" sz="1800" dirty="0" err="1">
                <a:latin typeface="Arial Narrow" panose="020B0606020202030204" pitchFamily="34" charset="0"/>
              </a:rPr>
              <a:t>Oleh</a:t>
            </a:r>
            <a:r>
              <a:rPr lang="en-ID" altLang="id-ID" sz="1800" dirty="0">
                <a:latin typeface="Arial Narrow" panose="020B0606020202030204" pitchFamily="34" charset="0"/>
              </a:rPr>
              <a:t> : </a:t>
            </a:r>
          </a:p>
          <a:p>
            <a:pPr marL="0" indent="0" algn="ctr">
              <a:buNone/>
              <a:defRPr/>
            </a:pPr>
            <a:r>
              <a:rPr lang="en-ID" altLang="id-ID" sz="1800" dirty="0">
                <a:latin typeface="Arial Narrow" panose="020B0606020202030204" pitchFamily="34" charset="0"/>
              </a:rPr>
              <a:t>KEPALA DINAS KOPERASI UKM DAN PERINDUSTRIAN</a:t>
            </a:r>
          </a:p>
          <a:p>
            <a:pPr marL="0" indent="0" algn="ctr">
              <a:buNone/>
              <a:defRPr/>
            </a:pPr>
            <a:r>
              <a:rPr lang="en-ID" altLang="id-ID" sz="1800" dirty="0">
                <a:latin typeface="Arial Narrow" panose="020B0606020202030204" pitchFamily="34" charset="0"/>
              </a:rPr>
              <a:t>KOTA SURAKARTA</a:t>
            </a:r>
          </a:p>
          <a:p>
            <a:pPr marL="0" indent="0" algn="ctr">
              <a:buNone/>
              <a:defRPr/>
            </a:pPr>
            <a:endParaRPr lang="en-ID" altLang="id-ID" sz="1800" dirty="0">
              <a:latin typeface="Arial Narrow" panose="020B0606020202030204" pitchFamily="34" charset="0"/>
            </a:endParaRPr>
          </a:p>
          <a:p>
            <a:pPr marL="0" indent="0" algn="ctr">
              <a:buNone/>
              <a:defRPr/>
            </a:pPr>
            <a:r>
              <a:rPr lang="en-ID" altLang="id-ID" sz="1800" dirty="0">
                <a:latin typeface="Arial Narrow" panose="020B0606020202030204" pitchFamily="34" charset="0"/>
              </a:rPr>
              <a:t>Surakarta, 15 FEBRUARI 2023</a:t>
            </a:r>
            <a:endParaRPr lang="en-US" altLang="id-ID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1080970504"/>
              </p:ext>
            </p:extLst>
          </p:nvPr>
        </p:nvGraphicFramePr>
        <p:xfrm>
          <a:off x="0" y="1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" name="Picture 2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34" name="Picture 19"/>
          <p:cNvPicPr>
            <a:picLocks noChangeAspect="1"/>
          </p:cNvPicPr>
          <p:nvPr/>
        </p:nvPicPr>
        <p:blipFill>
          <a:blip r:embed="rId8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564803359"/>
              </p:ext>
            </p:extLst>
          </p:nvPr>
        </p:nvGraphicFramePr>
        <p:xfrm>
          <a:off x="395536" y="2558318"/>
          <a:ext cx="8352928" cy="73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6840760" cy="584775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chemeClr val="tx1"/>
                </a:solidFill>
                <a:latin typeface="Arial Narrow" pitchFamily="34" charset="0"/>
              </a:rPr>
              <a:t>Fasilitasi</a:t>
            </a:r>
            <a:r>
              <a:rPr lang="en-US" sz="3200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Narrow" pitchFamily="34" charset="0"/>
              </a:rPr>
              <a:t>Bantuan</a:t>
            </a:r>
            <a:r>
              <a:rPr lang="en-US" sz="3200" dirty="0">
                <a:solidFill>
                  <a:schemeClr val="tx1"/>
                </a:solidFill>
                <a:latin typeface="Arial Narrow" pitchFamily="34" charset="0"/>
              </a:rPr>
              <a:t> Usaha </a:t>
            </a:r>
            <a:r>
              <a:rPr lang="en-US" sz="3200" dirty="0" err="1">
                <a:solidFill>
                  <a:schemeClr val="tx1"/>
                </a:solidFill>
                <a:latin typeface="Arial Narrow" pitchFamily="34" charset="0"/>
              </a:rPr>
              <a:t>Bagi</a:t>
            </a:r>
            <a:r>
              <a:rPr lang="en-US" sz="3200" dirty="0">
                <a:solidFill>
                  <a:schemeClr val="tx1"/>
                </a:solidFill>
                <a:latin typeface="Arial Narrow" pitchFamily="34" charset="0"/>
              </a:rPr>
              <a:t> IKM/UMKM</a:t>
            </a:r>
            <a:endParaRPr lang="id-ID" sz="32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2523" y="1025359"/>
            <a:ext cx="2251495" cy="9057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600" dirty="0" err="1">
                <a:solidFill>
                  <a:schemeClr val="tx1"/>
                </a:solidFill>
              </a:rPr>
              <a:t>Pelatihan</a:t>
            </a:r>
            <a:r>
              <a:rPr lang="en-ID" sz="1600" dirty="0">
                <a:solidFill>
                  <a:schemeClr val="tx1"/>
                </a:solidFill>
              </a:rPr>
              <a:t> - </a:t>
            </a:r>
            <a:r>
              <a:rPr lang="en-ID" sz="1600" dirty="0" err="1">
                <a:solidFill>
                  <a:schemeClr val="tx1"/>
                </a:solidFill>
              </a:rPr>
              <a:t>Pelatihan</a:t>
            </a:r>
            <a:endParaRPr lang="id-ID" sz="16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34470" y="2451783"/>
            <a:ext cx="1880559" cy="9316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600" dirty="0" err="1">
                <a:solidFill>
                  <a:schemeClr val="tx1"/>
                </a:solidFill>
              </a:rPr>
              <a:t>Pembinaan</a:t>
            </a:r>
            <a:endParaRPr lang="id-ID" sz="16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998538" y="3857888"/>
            <a:ext cx="2030204" cy="9834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600" dirty="0" err="1">
                <a:solidFill>
                  <a:schemeClr val="tx1"/>
                </a:solidFill>
              </a:rPr>
              <a:t>Bantuan</a:t>
            </a:r>
            <a:r>
              <a:rPr lang="en-ID" sz="1600" dirty="0">
                <a:solidFill>
                  <a:schemeClr val="tx1"/>
                </a:solidFill>
              </a:rPr>
              <a:t> </a:t>
            </a:r>
            <a:r>
              <a:rPr lang="en-ID" sz="1600" dirty="0" err="1">
                <a:solidFill>
                  <a:schemeClr val="tx1"/>
                </a:solidFill>
              </a:rPr>
              <a:t>Peralatan</a:t>
            </a:r>
            <a:r>
              <a:rPr lang="en-ID" sz="1600" dirty="0">
                <a:solidFill>
                  <a:schemeClr val="tx1"/>
                </a:solidFill>
              </a:rPr>
              <a:t> / </a:t>
            </a:r>
            <a:r>
              <a:rPr lang="en-ID" sz="1600" dirty="0" err="1">
                <a:solidFill>
                  <a:schemeClr val="tx1"/>
                </a:solidFill>
              </a:rPr>
              <a:t>Bahan</a:t>
            </a:r>
            <a:r>
              <a:rPr lang="en-ID" sz="1600" dirty="0">
                <a:solidFill>
                  <a:schemeClr val="tx1"/>
                </a:solidFill>
              </a:rPr>
              <a:t> Baku</a:t>
            </a:r>
          </a:p>
          <a:p>
            <a:pPr algn="ctr">
              <a:defRPr/>
            </a:pPr>
            <a:r>
              <a:rPr lang="en-ID" sz="1600" dirty="0" err="1">
                <a:solidFill>
                  <a:schemeClr val="tx1"/>
                </a:solidFill>
              </a:rPr>
              <a:t>Produksi</a:t>
            </a:r>
            <a:endParaRPr lang="id-ID" sz="1600" dirty="0">
              <a:solidFill>
                <a:schemeClr val="tx1"/>
              </a:solidFill>
            </a:endParaRPr>
          </a:p>
        </p:txBody>
      </p:sp>
      <p:cxnSp>
        <p:nvCxnSpPr>
          <p:cNvPr id="40" name="Elbow Connector 39"/>
          <p:cNvCxnSpPr/>
          <p:nvPr/>
        </p:nvCxnSpPr>
        <p:spPr>
          <a:xfrm rot="16200000" flipH="1">
            <a:off x="2072922" y="1302524"/>
            <a:ext cx="985837" cy="173513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6200000" flipH="1">
            <a:off x="4703410" y="2801123"/>
            <a:ext cx="966788" cy="16240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43" name="Picture 19"/>
          <p:cNvPicPr>
            <a:picLocks noChangeAspect="1"/>
          </p:cNvPicPr>
          <p:nvPr/>
        </p:nvPicPr>
        <p:blipFill>
          <a:blip r:embed="rId4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4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35496" y="403374"/>
            <a:ext cx="9100553" cy="584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898525">
              <a:defRPr/>
            </a:pPr>
            <a:r>
              <a:rPr lang="en-ID" sz="3200" dirty="0" err="1">
                <a:solidFill>
                  <a:schemeClr val="bg1"/>
                </a:solidFill>
                <a:latin typeface="Arial Narrow" pitchFamily="34" charset="0"/>
              </a:rPr>
              <a:t>Kendala</a:t>
            </a:r>
            <a:r>
              <a:rPr lang="en-ID" sz="32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rial Narrow" pitchFamily="34" charset="0"/>
              </a:rPr>
              <a:t>Produktivitas</a:t>
            </a:r>
            <a:r>
              <a:rPr lang="en-ID" sz="32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rial Narrow" pitchFamily="34" charset="0"/>
              </a:rPr>
              <a:t>Pelaku</a:t>
            </a:r>
            <a:r>
              <a:rPr lang="en-ID" sz="32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rial Narrow" pitchFamily="34" charset="0"/>
              </a:rPr>
              <a:t>Industri</a:t>
            </a:r>
            <a:r>
              <a:rPr lang="en-ID" sz="32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id-ID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611560" y="1347614"/>
            <a:ext cx="7704856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>
              <a:defRPr/>
            </a:pPr>
            <a:r>
              <a:rPr lang="en-US" sz="2400" dirty="0" err="1">
                <a:latin typeface="Arial Narrow" pitchFamily="34" charset="0"/>
              </a:rPr>
              <a:t>Kendala</a:t>
            </a:r>
            <a:r>
              <a:rPr lang="en-US" sz="2400" dirty="0">
                <a:latin typeface="Arial Narrow" pitchFamily="34" charset="0"/>
              </a:rPr>
              <a:t> yang </a:t>
            </a:r>
            <a:r>
              <a:rPr lang="en-US" sz="2400" dirty="0" err="1">
                <a:latin typeface="Arial Narrow" pitchFamily="34" charset="0"/>
              </a:rPr>
              <a:t>dihadapi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oleh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pelaku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industri</a:t>
            </a:r>
            <a:r>
              <a:rPr lang="en-US" sz="2400" dirty="0">
                <a:latin typeface="Arial Narrow" pitchFamily="34" charset="0"/>
              </a:rPr>
              <a:t> yang </a:t>
            </a:r>
            <a:r>
              <a:rPr lang="en-US" sz="2400" dirty="0" err="1">
                <a:latin typeface="Arial Narrow" pitchFamily="34" charset="0"/>
              </a:rPr>
              <a:t>berdampak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pada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produktivitas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usaha</a:t>
            </a:r>
            <a:r>
              <a:rPr lang="en-US" sz="2400" dirty="0">
                <a:latin typeface="Arial Narrow" pitchFamily="34" charset="0"/>
              </a:rPr>
              <a:t>, </a:t>
            </a:r>
            <a:r>
              <a:rPr lang="en-US" sz="2400" dirty="0" err="1">
                <a:latin typeface="Arial Narrow" pitchFamily="34" charset="0"/>
              </a:rPr>
              <a:t>antara</a:t>
            </a:r>
            <a:r>
              <a:rPr lang="en-US" sz="2400" dirty="0">
                <a:latin typeface="Arial Narrow" pitchFamily="34" charset="0"/>
              </a:rPr>
              <a:t> lain :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Terbatasnya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akses</a:t>
            </a:r>
            <a:r>
              <a:rPr lang="en-US" sz="2400" dirty="0">
                <a:latin typeface="Arial Narrow" pitchFamily="34" charset="0"/>
              </a:rPr>
              <a:t> modal, </a:t>
            </a:r>
            <a:r>
              <a:rPr lang="en-US" sz="2400" dirty="0" err="1">
                <a:latin typeface="Arial Narrow" pitchFamily="34" charset="0"/>
              </a:rPr>
              <a:t>peralatan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bahan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baku</a:t>
            </a:r>
            <a:endParaRPr lang="en-US" sz="2400" dirty="0">
              <a:latin typeface="Arial Narrow" pitchFamily="34" charset="0"/>
            </a:endParaRPr>
          </a:p>
          <a:p>
            <a:pPr marL="361950" indent="-361950">
              <a:buFont typeface="+mj-lt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Kurangnya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kreativitas</a:t>
            </a:r>
            <a:endParaRPr lang="en-US" sz="2400" dirty="0">
              <a:latin typeface="Arial Narrow" pitchFamily="34" charset="0"/>
            </a:endParaRPr>
          </a:p>
          <a:p>
            <a:pPr marL="361950" indent="-361950">
              <a:buFont typeface="+mj-lt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Pengelolaan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keuangan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usaha</a:t>
            </a:r>
            <a:endParaRPr lang="en-US" sz="2400" dirty="0">
              <a:latin typeface="Arial Narrow" pitchFamily="34" charset="0"/>
            </a:endParaRPr>
          </a:p>
          <a:p>
            <a:pPr marL="361950" indent="-361950">
              <a:buFont typeface="+mj-lt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Terbatasnya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akses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informasi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pasar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mengenai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sumberdaya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dan</a:t>
            </a:r>
            <a:r>
              <a:rPr lang="en-US" sz="2400" dirty="0">
                <a:latin typeface="Arial Narrow" pitchFamily="34" charset="0"/>
              </a:rPr>
              <a:t>  </a:t>
            </a:r>
            <a:r>
              <a:rPr lang="en-US" sz="2400" dirty="0" err="1">
                <a:latin typeface="Arial Narrow" pitchFamily="34" charset="0"/>
              </a:rPr>
              <a:t>teknologi</a:t>
            </a:r>
            <a:r>
              <a:rPr lang="en-US" sz="2400" dirty="0">
                <a:latin typeface="Arial Narrow" pitchFamily="34" charset="0"/>
              </a:rPr>
              <a:t> (</a:t>
            </a:r>
            <a:r>
              <a:rPr lang="en-US" sz="2400" dirty="0" err="1">
                <a:latin typeface="Arial Narrow" pitchFamily="34" charset="0"/>
              </a:rPr>
              <a:t>digitalisasi</a:t>
            </a:r>
            <a:r>
              <a:rPr lang="en-US" sz="2400" dirty="0">
                <a:latin typeface="Arial Narrow" pitchFamily="34" charset="0"/>
              </a:rPr>
              <a:t>)</a:t>
            </a:r>
          </a:p>
          <a:p>
            <a:pPr>
              <a:defRPr/>
            </a:pPr>
            <a:endParaRPr lang="en-US" sz="2400" dirty="0">
              <a:latin typeface="Arial Narrow" pitchFamily="34" charset="0"/>
            </a:endParaRPr>
          </a:p>
        </p:txBody>
      </p:sp>
      <p:pic>
        <p:nvPicPr>
          <p:cNvPr id="36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37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6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35496" y="403374"/>
            <a:ext cx="9100553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623888"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Tantangan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Dalam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Mewujudkan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Daya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Saing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 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467544" y="1013810"/>
            <a:ext cx="849694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Krisis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pangan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energi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akibat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Rusia-Ukraina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mempengaruhi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pasokan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bahan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baku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Rendahnya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belanja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produk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domestik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/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negeri</a:t>
            </a: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Transformasi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otomatisasi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dan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digitalisasi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industri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4.0 yang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belum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</a:p>
          <a:p>
            <a:pPr marL="449263" marR="0" lvl="0" indent="-449263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dimanfaatkan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secara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optimal oleh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pelaku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IKM</a:t>
            </a: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4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Mewujudkan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rencana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pembangunan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dalam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menumbuhkan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</a:p>
          <a:p>
            <a:pPr marL="355600" marR="0" lvl="0" indent="93663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unggulan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yang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berkonsep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green industry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sesuai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dengan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</a:p>
          <a:p>
            <a:pPr marL="449263" marR="0" lvl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rancangan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Peraturan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Daerah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terkait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Rencana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Pembangunan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Kota Surakarta 2023-2043</a:t>
            </a: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pic>
        <p:nvPicPr>
          <p:cNvPr id="36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37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35496" y="403374"/>
            <a:ext cx="9100553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623888"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Peluang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Dalam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Mewujudkan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Daya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Saing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 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467544" y="1013810"/>
            <a:ext cx="849694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Trend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positif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sektor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industri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pariwisata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dan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industri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kreatif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yang </a:t>
            </a:r>
          </a:p>
          <a:p>
            <a:pPr marL="449263"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memberikan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multiplier effects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bagi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produk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unggulan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Kota Surakarta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49263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2.	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Kolaborasi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dengan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akademisi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, e Commerce dan Start Up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49263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pengembangan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inovasi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dan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digitalisasi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bagi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pelaku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IKM</a:t>
            </a:r>
          </a:p>
          <a:p>
            <a:pPr marL="449263" marR="0" lvl="0" indent="-449263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49263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3.	Kerjasama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dengan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daerah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lain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maupun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Lembaga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baik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maupun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luar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negeri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memperluas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jejaring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pemasaran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produk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unggulan</a:t>
            </a:r>
            <a:endParaRPr lang="en-US" sz="2400" dirty="0">
              <a:solidFill>
                <a:prstClr val="black"/>
              </a:solidFill>
              <a:latin typeface="Arial Narrow" pitchFamily="34" charset="0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4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Sarana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prasarana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penunjang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pengembangan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inovasi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dan </a:t>
            </a: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49263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digitalisasi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industri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serta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peningkatan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kualitas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kompetensi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pelaku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</a:p>
          <a:p>
            <a:pPr marL="449263" marR="0" lvl="0" indent="-449263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49263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IKM missal 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Sentra IKM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Semanggi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itchFamily="34" charset="0"/>
              </a:rPr>
              <a:t>Harmoni</a:t>
            </a:r>
            <a:r>
              <a:rPr lang="en-US" sz="2400" dirty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Solo Technopark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dll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      </a:t>
            </a: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pic>
        <p:nvPicPr>
          <p:cNvPr id="36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37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8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665927" y="-1784"/>
              <a:ext cx="1803789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 harmoni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66286" y="-17195"/>
              <a:ext cx="188066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@semanggiharmoni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9792" y="-17195"/>
              <a:ext cx="2848802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semanggiharmonikreatifhub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3736" y="331272"/>
              <a:ext cx="330727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semanggiharmoni.surakarta.go.id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8308" y="321736"/>
              <a:ext cx="2827535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0896 193 25552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13750" y="175077"/>
            <a:ext cx="5716501" cy="21261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713750" y="2417912"/>
            <a:ext cx="5716501" cy="2073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alphaModFix amt="86000"/>
          </a:blip>
          <a:srcRect t="13289" b="20597"/>
          <a:stretch>
            <a:fillRect/>
          </a:stretch>
        </p:blipFill>
        <p:spPr>
          <a:xfrm>
            <a:off x="6344668" y="1992856"/>
            <a:ext cx="1625779" cy="365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 cstate="print">
            <a:alphaModFix amt="86000"/>
          </a:blip>
          <a:srcRect t="31063" b="1212"/>
          <a:stretch>
            <a:fillRect/>
          </a:stretch>
        </p:blipFill>
        <p:spPr>
          <a:xfrm>
            <a:off x="1101121" y="4203296"/>
            <a:ext cx="1526210" cy="35143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428608" y="2056309"/>
            <a:ext cx="145021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006"/>
              </a:lnSpc>
            </a:pPr>
            <a:r>
              <a:rPr lang="en-US" sz="805" spc="40">
                <a:solidFill>
                  <a:srgbClr val="28212D"/>
                </a:solidFill>
                <a:latin typeface="League Spartan"/>
              </a:rPr>
              <a:t>GEDUNG</a:t>
            </a:r>
          </a:p>
          <a:p>
            <a:pPr algn="ctr" defTabSz="457200" latinLnBrk="0">
              <a:lnSpc>
                <a:spcPts val="1006"/>
              </a:lnSpc>
            </a:pPr>
            <a:r>
              <a:rPr lang="en-US" sz="805" spc="40">
                <a:solidFill>
                  <a:srgbClr val="28212D"/>
                </a:solidFill>
                <a:latin typeface="League Spartan"/>
              </a:rPr>
              <a:t>PRODUKSI/WORKSHOP</a:t>
            </a:r>
          </a:p>
          <a:p>
            <a:pPr algn="ctr" defTabSz="457200" latinLnBrk="0">
              <a:lnSpc>
                <a:spcPts val="1006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39118" y="4267547"/>
            <a:ext cx="145021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006"/>
              </a:lnSpc>
            </a:pPr>
            <a:r>
              <a:rPr lang="en-US" sz="805" spc="40" dirty="0">
                <a:solidFill>
                  <a:srgbClr val="28212D"/>
                </a:solidFill>
                <a:latin typeface="League Spartan" charset="0"/>
              </a:rPr>
              <a:t>GEDUNG</a:t>
            </a:r>
          </a:p>
          <a:p>
            <a:pPr algn="ctr" defTabSz="457200" latinLnBrk="0">
              <a:lnSpc>
                <a:spcPts val="1006"/>
              </a:lnSpc>
            </a:pPr>
            <a:r>
              <a:rPr lang="en-US" sz="805" spc="40" dirty="0">
                <a:solidFill>
                  <a:srgbClr val="28212D"/>
                </a:solidFill>
                <a:latin typeface="League Spartan" charset="0"/>
              </a:rPr>
              <a:t>PENDOPO/GALERI</a:t>
            </a:r>
          </a:p>
          <a:p>
            <a:pPr algn="ctr" defTabSz="457200" latinLnBrk="0">
              <a:lnSpc>
                <a:spcPts val="1006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League Spartan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665927" y="-1784"/>
              <a:ext cx="1803789" cy="24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 harmoni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66286" y="-17195"/>
              <a:ext cx="1880664" cy="24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@semanggiharmoni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9792" y="-17195"/>
              <a:ext cx="2848802" cy="24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semanggiharmonikreatifhub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3736" y="331272"/>
              <a:ext cx="3307274" cy="24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semanggiharmoni.surakarta.go.id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8308" y="321736"/>
              <a:ext cx="2827535" cy="248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0896 193 25552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02543" y="-9525"/>
            <a:ext cx="5938915" cy="25222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alphaModFix amt="86000"/>
          </a:blip>
          <a:srcRect t="13289" b="20597"/>
          <a:stretch>
            <a:fillRect/>
          </a:stretch>
        </p:blipFill>
        <p:spPr>
          <a:xfrm>
            <a:off x="6344668" y="1992856"/>
            <a:ext cx="1625779" cy="365448"/>
          </a:xfrm>
          <a:prstGeom prst="rect">
            <a:avLst/>
          </a:prstGeom>
        </p:spPr>
      </p:pic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20458" y="2475326"/>
            <a:ext cx="3475125" cy="1954734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6"/>
              <a:stretch>
                <a:fillRect t="-3019" b="-3019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751193" y="2475326"/>
            <a:ext cx="3475125" cy="195473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7"/>
              <a:stretch>
                <a:fillRect t="-12690" b="-12690"/>
              </a:stretch>
            </a:blip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alphaModFix amt="86000"/>
          </a:blip>
          <a:srcRect t="38875" b="9024"/>
          <a:stretch>
            <a:fillRect/>
          </a:stretch>
        </p:blipFill>
        <p:spPr>
          <a:xfrm>
            <a:off x="3602012" y="4177862"/>
            <a:ext cx="2077057" cy="36793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734442" y="4242114"/>
            <a:ext cx="167511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006"/>
              </a:lnSpc>
            </a:pPr>
            <a:r>
              <a:rPr lang="en-US" sz="805" spc="40">
                <a:solidFill>
                  <a:srgbClr val="28212D"/>
                </a:solidFill>
                <a:latin typeface="League Spartan"/>
              </a:rPr>
              <a:t>GEDUNG</a:t>
            </a:r>
          </a:p>
          <a:p>
            <a:pPr algn="ctr" defTabSz="457200" latinLnBrk="0">
              <a:lnSpc>
                <a:spcPts val="1006"/>
              </a:lnSpc>
            </a:pPr>
            <a:r>
              <a:rPr lang="en-US" sz="805" spc="40">
                <a:solidFill>
                  <a:srgbClr val="28212D"/>
                </a:solidFill>
                <a:latin typeface="League Spartan"/>
              </a:rPr>
              <a:t>PENUNJANG</a:t>
            </a:r>
          </a:p>
          <a:p>
            <a:pPr algn="ctr" defTabSz="457200" latinLnBrk="0">
              <a:lnSpc>
                <a:spcPts val="1006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428608" y="2056309"/>
            <a:ext cx="145021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006"/>
              </a:lnSpc>
            </a:pPr>
            <a:r>
              <a:rPr lang="en-US" sz="805" spc="40">
                <a:solidFill>
                  <a:srgbClr val="28212D"/>
                </a:solidFill>
                <a:latin typeface="League Spartan"/>
              </a:rPr>
              <a:t>GEDUNG</a:t>
            </a:r>
          </a:p>
          <a:p>
            <a:pPr algn="ctr" defTabSz="457200" latinLnBrk="0">
              <a:lnSpc>
                <a:spcPts val="1006"/>
              </a:lnSpc>
            </a:pPr>
            <a:r>
              <a:rPr lang="en-US" sz="805" spc="40">
                <a:solidFill>
                  <a:srgbClr val="28212D"/>
                </a:solidFill>
                <a:latin typeface="League Spartan"/>
              </a:rPr>
              <a:t>PENGELOLA</a:t>
            </a:r>
          </a:p>
          <a:p>
            <a:pPr algn="ctr" defTabSz="457200" latinLnBrk="0">
              <a:lnSpc>
                <a:spcPts val="1006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3" name="AutoShape 3"/>
          <p:cNvSpPr/>
          <p:nvPr/>
        </p:nvSpPr>
        <p:spPr>
          <a:xfrm>
            <a:off x="917683" y="0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3665927" y="-1784"/>
              <a:ext cx="1803789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 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66286" y="-17195"/>
              <a:ext cx="188066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@semanggiharmoni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9792" y="-17195"/>
              <a:ext cx="2848802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semanggiharmonikreatifhub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3736" y="331272"/>
              <a:ext cx="330727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semanggiharmoni.surakarta.go.id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468308" y="321736"/>
              <a:ext cx="2827535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0896 193 25552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17683" y="2669427"/>
            <a:ext cx="3327797" cy="1871862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4"/>
              <a:stretch>
                <a:fillRect l="-6244" r="-624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898521" y="2669427"/>
            <a:ext cx="3327797" cy="1871862"/>
            <a:chOff x="0" y="0"/>
            <a:chExt cx="1128903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5"/>
              <a:stretch>
                <a:fillRect t="-4" b="-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09755" y="686375"/>
            <a:ext cx="3327797" cy="1871862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6"/>
              <a:stretch>
                <a:fillRect l="-15536" r="-20097" b="-20575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898521" y="686375"/>
            <a:ext cx="3327797" cy="1871862"/>
            <a:chOff x="0" y="0"/>
            <a:chExt cx="1128903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7" cstate="print"/>
              <a:stretch>
                <a:fillRect t="-9339" b="-9339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5120583" y="1736523"/>
            <a:ext cx="3105735" cy="2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PRODUKSI ANEKA BLANGKON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3821" y="146573"/>
            <a:ext cx="6516359" cy="22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817"/>
              </a:lnSpc>
            </a:pPr>
            <a:r>
              <a:rPr lang="en-US" sz="1454" b="1" spc="73" dirty="0">
                <a:solidFill>
                  <a:srgbClr val="FFFFFF"/>
                </a:solidFill>
                <a:latin typeface="League Spartan" charset="0"/>
              </a:rPr>
              <a:t>KEGIATAN </a:t>
            </a:r>
            <a:r>
              <a:rPr lang="en-US" sz="1454" b="1" spc="73" dirty="0">
                <a:solidFill>
                  <a:srgbClr val="FEEE8A"/>
                </a:solidFill>
                <a:latin typeface="League Spartan" charset="0"/>
              </a:rPr>
              <a:t>IKM BLANGKON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3" name="AutoShape 3"/>
          <p:cNvSpPr/>
          <p:nvPr/>
        </p:nvSpPr>
        <p:spPr>
          <a:xfrm>
            <a:off x="917683" y="0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3665927" y="-1784"/>
              <a:ext cx="1803789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 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66286" y="-17195"/>
              <a:ext cx="188066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@semanggiharmoni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9792" y="-17195"/>
              <a:ext cx="2848802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semanggiharmonikreatifhub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3736" y="331272"/>
              <a:ext cx="330727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semanggiharmoni.surakarta.go.id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468308" y="321736"/>
              <a:ext cx="2827535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0896 193 25552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17683" y="2669427"/>
            <a:ext cx="3327797" cy="1871862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4"/>
              <a:stretch>
                <a:fillRect t="-15023" r="-16984" b="-1972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898521" y="2669427"/>
            <a:ext cx="3327797" cy="1871862"/>
            <a:chOff x="0" y="0"/>
            <a:chExt cx="1128903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5"/>
              <a:stretch>
                <a:fillRect t="-2557" b="-2557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09755" y="686375"/>
            <a:ext cx="3327797" cy="1871862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6"/>
              <a:stretch>
                <a:fillRect l="-17385" t="-19337" r="-19330" b="-17392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898521" y="686375"/>
            <a:ext cx="3327797" cy="1871862"/>
            <a:chOff x="0" y="0"/>
            <a:chExt cx="1128903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7" cstate="print"/>
              <a:stretch>
                <a:fillRect t="-9339" b="-9339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5009552" y="1220618"/>
            <a:ext cx="3105735" cy="113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PELATIHAN TARI</a:t>
            </a:r>
          </a:p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PELATIHAN DALANG</a:t>
            </a:r>
          </a:p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PELATIHAN KARAWITAN</a:t>
            </a:r>
          </a:p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PELATIHAN PRODUK WAYANG</a:t>
            </a:r>
          </a:p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PRODUKSI WAYANG DAN MERCHANDISE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3821" y="146573"/>
            <a:ext cx="6516359" cy="22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817"/>
              </a:lnSpc>
            </a:pPr>
            <a:r>
              <a:rPr lang="en-US" sz="1454" b="1" spc="73" dirty="0">
                <a:solidFill>
                  <a:srgbClr val="FFFFFF"/>
                </a:solidFill>
                <a:latin typeface="League Spartan" charset="0"/>
              </a:rPr>
              <a:t>KEGIATAN </a:t>
            </a:r>
            <a:r>
              <a:rPr lang="en-US" sz="1454" b="1" spc="73" dirty="0">
                <a:solidFill>
                  <a:srgbClr val="FEEE8A"/>
                </a:solidFill>
                <a:latin typeface="League Spartan" charset="0"/>
              </a:rPr>
              <a:t>IKM SANGGAR WAYANG GOGON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3" name="AutoShape 3"/>
          <p:cNvSpPr/>
          <p:nvPr/>
        </p:nvSpPr>
        <p:spPr>
          <a:xfrm>
            <a:off x="917683" y="0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3665927" y="-1784"/>
              <a:ext cx="1803789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 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66286" y="-17195"/>
              <a:ext cx="188066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@semanggiharmoni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9792" y="-17195"/>
              <a:ext cx="2848802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semanggiharmonikreatifhub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3736" y="331272"/>
              <a:ext cx="330727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semanggiharmoni.surakarta.go.id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468308" y="321736"/>
              <a:ext cx="2827535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latinLnBrk="0">
                <a:lnSpc>
                  <a:spcPts val="781"/>
                </a:lnSpc>
              </a:pPr>
              <a:r>
                <a:rPr lang="en-US" sz="558">
                  <a:solidFill>
                    <a:srgbClr val="FFFFFF"/>
                  </a:solidFill>
                  <a:latin typeface="Open Sans Light Bold"/>
                </a:rPr>
                <a:t>0896 193 25552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17683" y="2669427"/>
            <a:ext cx="3327797" cy="1871862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4"/>
              <a:stretch>
                <a:fillRect t="-4" b="-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898521" y="2669427"/>
            <a:ext cx="3327797" cy="1871862"/>
            <a:chOff x="0" y="0"/>
            <a:chExt cx="1128903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5"/>
              <a:stretch>
                <a:fillRect t="-4" b="-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09755" y="686375"/>
            <a:ext cx="3327797" cy="1871862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6"/>
              <a:stretch>
                <a:fillRect l="-19" r="-19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898521" y="686375"/>
            <a:ext cx="3327797" cy="1871862"/>
            <a:chOff x="0" y="0"/>
            <a:chExt cx="1128903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7" cstate="print"/>
              <a:stretch>
                <a:fillRect t="-9339" b="-9339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5120583" y="1737542"/>
            <a:ext cx="3105735" cy="43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PRODUKSI KAIN BATIK CAP</a:t>
            </a:r>
          </a:p>
          <a:p>
            <a:pPr marL="226695" lvl="1" indent="-113348" defTabSz="457200" latinLnBrk="0">
              <a:lnSpc>
                <a:spcPts val="1785"/>
              </a:lnSpc>
              <a:buFont typeface="Arial"/>
              <a:buChar char="•"/>
            </a:pPr>
            <a:r>
              <a:rPr lang="en-US" sz="1050" spc="53">
                <a:solidFill>
                  <a:srgbClr val="000000"/>
                </a:solidFill>
                <a:latin typeface="Glacial Indifference"/>
              </a:rPr>
              <a:t>PELATIHAN MEMBATIK BAGI MASYARAKAT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13821" y="146573"/>
            <a:ext cx="6516359" cy="22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817"/>
              </a:lnSpc>
            </a:pPr>
            <a:r>
              <a:rPr lang="en-US" sz="1454" b="1" spc="73" dirty="0">
                <a:solidFill>
                  <a:srgbClr val="FFFFFF"/>
                </a:solidFill>
                <a:latin typeface="League Spartan" charset="0"/>
              </a:rPr>
              <a:t>KEGIATAN </a:t>
            </a:r>
            <a:r>
              <a:rPr lang="en-US" sz="1454" b="1" spc="73" dirty="0">
                <a:solidFill>
                  <a:srgbClr val="FEEE8A"/>
                </a:solidFill>
                <a:latin typeface="League Spartan" charset="0"/>
              </a:rPr>
              <a:t>IKM BATIK KAUMAN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35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56157" y="1953422"/>
            <a:ext cx="1695157" cy="60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500" dirty="0" err="1"/>
              <a:t>Bidang</a:t>
            </a:r>
            <a:r>
              <a:rPr lang="en-ID" sz="1500" dirty="0"/>
              <a:t> UMKM</a:t>
            </a:r>
            <a:endParaRPr lang="id-ID" sz="1500" dirty="0"/>
          </a:p>
        </p:txBody>
      </p:sp>
      <p:sp>
        <p:nvSpPr>
          <p:cNvPr id="37" name="Rectangle 36"/>
          <p:cNvSpPr/>
          <p:nvPr/>
        </p:nvSpPr>
        <p:spPr>
          <a:xfrm>
            <a:off x="6804505" y="1953740"/>
            <a:ext cx="1695157" cy="60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500" dirty="0" err="1"/>
              <a:t>Bidang</a:t>
            </a:r>
            <a:r>
              <a:rPr lang="en-ID" sz="1500" dirty="0"/>
              <a:t> </a:t>
            </a:r>
            <a:r>
              <a:rPr lang="en-ID" sz="1500" dirty="0" err="1"/>
              <a:t>Koperasi</a:t>
            </a:r>
            <a:endParaRPr lang="id-ID" sz="1500" dirty="0"/>
          </a:p>
        </p:txBody>
      </p:sp>
      <p:sp>
        <p:nvSpPr>
          <p:cNvPr id="38" name="Rectangle 37"/>
          <p:cNvSpPr/>
          <p:nvPr/>
        </p:nvSpPr>
        <p:spPr>
          <a:xfrm>
            <a:off x="3669900" y="1953422"/>
            <a:ext cx="2016019" cy="60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500" dirty="0" err="1"/>
              <a:t>Bidang</a:t>
            </a:r>
            <a:r>
              <a:rPr lang="en-ID" sz="1500" dirty="0"/>
              <a:t> </a:t>
            </a:r>
            <a:r>
              <a:rPr lang="en-ID" sz="1500" dirty="0" err="1"/>
              <a:t>Perindustrian</a:t>
            </a:r>
            <a:endParaRPr lang="id-ID" sz="1500" dirty="0"/>
          </a:p>
        </p:txBody>
      </p:sp>
      <p:sp>
        <p:nvSpPr>
          <p:cNvPr id="39" name="Rectangle 38"/>
          <p:cNvSpPr/>
          <p:nvPr/>
        </p:nvSpPr>
        <p:spPr>
          <a:xfrm>
            <a:off x="2154288" y="3376433"/>
            <a:ext cx="2304256" cy="527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500" dirty="0" err="1">
                <a:solidFill>
                  <a:schemeClr val="tx1"/>
                </a:solidFill>
              </a:rPr>
              <a:t>Subkor</a:t>
            </a:r>
            <a:r>
              <a:rPr lang="en-ID" sz="1500" dirty="0">
                <a:solidFill>
                  <a:schemeClr val="tx1"/>
                </a:solidFill>
              </a:rPr>
              <a:t> </a:t>
            </a:r>
            <a:r>
              <a:rPr lang="en-ID" sz="1500" dirty="0" err="1">
                <a:solidFill>
                  <a:schemeClr val="tx1"/>
                </a:solidFill>
              </a:rPr>
              <a:t>Perencanaan</a:t>
            </a:r>
            <a:endParaRPr lang="en-ID" sz="1500" dirty="0">
              <a:solidFill>
                <a:schemeClr val="tx1"/>
              </a:solidFill>
            </a:endParaRPr>
          </a:p>
          <a:p>
            <a:pPr algn="ctr"/>
            <a:r>
              <a:rPr lang="en-ID" sz="1500" dirty="0" err="1">
                <a:solidFill>
                  <a:schemeClr val="tx1"/>
                </a:solidFill>
              </a:rPr>
              <a:t>Sistem</a:t>
            </a:r>
            <a:r>
              <a:rPr lang="en-ID" sz="1500" i="1" dirty="0">
                <a:solidFill>
                  <a:schemeClr val="tx1"/>
                </a:solidFill>
              </a:rPr>
              <a:t> </a:t>
            </a:r>
            <a:r>
              <a:rPr lang="en-ID" sz="1500" dirty="0" err="1">
                <a:solidFill>
                  <a:schemeClr val="tx1"/>
                </a:solidFill>
              </a:rPr>
              <a:t>Informasi</a:t>
            </a:r>
            <a:r>
              <a:rPr lang="en-ID" sz="1500" dirty="0">
                <a:solidFill>
                  <a:schemeClr val="tx1"/>
                </a:solidFill>
              </a:rPr>
              <a:t> </a:t>
            </a:r>
            <a:r>
              <a:rPr lang="en-ID" sz="1500" dirty="0" err="1">
                <a:solidFill>
                  <a:schemeClr val="tx1"/>
                </a:solidFill>
              </a:rPr>
              <a:t>Industri</a:t>
            </a:r>
            <a:endParaRPr lang="id-ID" sz="15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16643" y="3376433"/>
            <a:ext cx="2123382" cy="527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500" dirty="0" err="1">
                <a:solidFill>
                  <a:schemeClr val="tx1"/>
                </a:solidFill>
              </a:rPr>
              <a:t>Subkor</a:t>
            </a:r>
            <a:r>
              <a:rPr lang="en-ID" sz="1500" dirty="0">
                <a:solidFill>
                  <a:schemeClr val="tx1"/>
                </a:solidFill>
              </a:rPr>
              <a:t> </a:t>
            </a:r>
            <a:r>
              <a:rPr lang="en-ID" sz="1500" dirty="0" err="1">
                <a:solidFill>
                  <a:schemeClr val="tx1"/>
                </a:solidFill>
              </a:rPr>
              <a:t>Perencanaan</a:t>
            </a:r>
            <a:r>
              <a:rPr lang="en-ID" sz="1500" dirty="0">
                <a:solidFill>
                  <a:schemeClr val="tx1"/>
                </a:solidFill>
              </a:rPr>
              <a:t> Pembangunan </a:t>
            </a:r>
            <a:r>
              <a:rPr lang="en-ID" sz="1500" dirty="0" err="1">
                <a:solidFill>
                  <a:schemeClr val="tx1"/>
                </a:solidFill>
              </a:rPr>
              <a:t>Industri</a:t>
            </a:r>
            <a:endParaRPr lang="id-ID" sz="1500" dirty="0"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>
            <a:stCxn id="38" idx="2"/>
            <a:endCxn id="40" idx="0"/>
          </p:cNvCxnSpPr>
          <p:nvPr/>
        </p:nvCxnSpPr>
        <p:spPr>
          <a:xfrm>
            <a:off x="4677910" y="2558333"/>
            <a:ext cx="1500424" cy="818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8" idx="2"/>
            <a:endCxn id="39" idx="0"/>
          </p:cNvCxnSpPr>
          <p:nvPr/>
        </p:nvCxnSpPr>
        <p:spPr>
          <a:xfrm flipH="1">
            <a:off x="3306416" y="2558333"/>
            <a:ext cx="1371494" cy="818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Google Shape;1265;p42"/>
          <p:cNvSpPr txBox="1">
            <a:spLocks noGrp="1"/>
          </p:cNvSpPr>
          <p:nvPr>
            <p:ph type="title"/>
          </p:nvPr>
        </p:nvSpPr>
        <p:spPr>
          <a:xfrm>
            <a:off x="683568" y="455809"/>
            <a:ext cx="7056784" cy="1107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6000"/>
            </a:pPr>
            <a:r>
              <a:rPr lang="en" sz="3000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  <a:ea typeface="Titillium Web Black"/>
                <a:cs typeface="Titillium Web Black"/>
                <a:sym typeface="Titillium Web Black"/>
              </a:rPr>
              <a:t>Dinas Koperasi, UKM dan Perindustrian</a:t>
            </a:r>
            <a:br>
              <a:rPr lang="en" sz="3000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  <a:ea typeface="Titillium Web Black"/>
                <a:cs typeface="Titillium Web Black"/>
                <a:sym typeface="Titillium Web Black"/>
              </a:rPr>
            </a:br>
            <a:r>
              <a:rPr lang="en" sz="3000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  <a:ea typeface="Titillium Web Black"/>
                <a:cs typeface="Titillium Web Black"/>
                <a:sym typeface="Titillium Web Black"/>
              </a:rPr>
              <a:t>Kota Surakarta</a:t>
            </a:r>
            <a:endParaRPr sz="3000" dirty="0">
              <a:solidFill>
                <a:schemeClr val="accent3">
                  <a:lumMod val="50000"/>
                </a:schemeClr>
              </a:solidFill>
              <a:latin typeface="Berlin Sans FB Demi" panose="020E0802020502020306" pitchFamily="34" charset="0"/>
              <a:ea typeface="Titillium Web Black"/>
              <a:cs typeface="Titillium Web Black"/>
              <a:sym typeface="Titillium Web Black"/>
            </a:endParaRPr>
          </a:p>
        </p:txBody>
      </p:sp>
    </p:spTree>
    <p:extLst>
      <p:ext uri="{BB962C8B-B14F-4D97-AF65-F5344CB8AC3E}">
        <p14:creationId xmlns:p14="http://schemas.microsoft.com/office/powerpoint/2010/main" val="13219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665927" y="-1784"/>
              <a:ext cx="1803789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semanggi harmoni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66286" y="-17195"/>
              <a:ext cx="188066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@semanggiharmoni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9792" y="-17195"/>
              <a:ext cx="2848802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semanggiharmonikreatifhub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3736" y="331272"/>
              <a:ext cx="330727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semanggiharmoni.surakarta.go.id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8308" y="321736"/>
              <a:ext cx="2827535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0896 193 25552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BE2F5A2-443E-1985-FBBE-5A9CBA7D5E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3" y="671668"/>
            <a:ext cx="7008654" cy="394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6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7683" y="4613243"/>
            <a:ext cx="7308636" cy="530258"/>
          </a:xfrm>
          <a:prstGeom prst="rect">
            <a:avLst/>
          </a:prstGeom>
          <a:solidFill>
            <a:srgbClr val="D5081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51784"/>
          <a:stretch>
            <a:fillRect/>
          </a:stretch>
        </p:blipFill>
        <p:spPr>
          <a:xfrm>
            <a:off x="8303016" y="69542"/>
            <a:ext cx="753850" cy="3634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7147" y="69542"/>
            <a:ext cx="256247" cy="3634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00698" y="4745503"/>
            <a:ext cx="2942607" cy="279999"/>
            <a:chOff x="0" y="-17195"/>
            <a:chExt cx="7846950" cy="7466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0165" y="17266"/>
              <a:ext cx="247838" cy="24783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33726" y="0"/>
              <a:ext cx="255507" cy="25550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7266"/>
              <a:ext cx="236289" cy="2362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701008" y="195858"/>
              <a:ext cx="531672" cy="5336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4631" y="277804"/>
              <a:ext cx="409148" cy="369721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665927" y="-1784"/>
              <a:ext cx="1803789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semanggi harmoni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966286" y="-17195"/>
              <a:ext cx="188066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@semanggiharmoni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9792" y="-17195"/>
              <a:ext cx="2848802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semanggiharmonikreatifhub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3736" y="331272"/>
              <a:ext cx="3307274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semanggiharmoni.surakarta.go.id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8308" y="321736"/>
              <a:ext cx="2827535" cy="25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 Bold"/>
                  <a:ea typeface="+mn-ea"/>
                  <a:cs typeface="+mn-cs"/>
                </a:rPr>
                <a:t>0896 193 25552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18AD7FB-0DF7-689D-7216-A96B27BD9C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46" y="0"/>
            <a:ext cx="4439149" cy="2497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6F208C-8108-7B62-7DBF-7AF7DCB13A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59810"/>
            <a:ext cx="3675900" cy="20676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C4B865-E5C2-BF1A-068F-0F6E4ABBDC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15" y="2546073"/>
            <a:ext cx="3336667" cy="18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9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396" y="222704"/>
            <a:ext cx="914160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defRPr/>
            </a:pPr>
            <a:r>
              <a:rPr lang="en-ID" sz="3200" dirty="0">
                <a:solidFill>
                  <a:schemeClr val="bg1"/>
                </a:solidFill>
                <a:latin typeface="Arial Narrow" pitchFamily="34" charset="0"/>
              </a:rPr>
              <a:t>IKM </a:t>
            </a:r>
            <a:r>
              <a:rPr lang="en-ID" sz="3200" dirty="0" err="1">
                <a:solidFill>
                  <a:schemeClr val="bg1"/>
                </a:solidFill>
                <a:latin typeface="Arial Narrow" pitchFamily="34" charset="0"/>
              </a:rPr>
              <a:t>Tangguh</a:t>
            </a:r>
            <a:endParaRPr lang="id-ID" sz="3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15616" y="1131590"/>
            <a:ext cx="7158372" cy="3404315"/>
            <a:chOff x="358349" y="836515"/>
            <a:chExt cx="8203671" cy="4275454"/>
          </a:xfrm>
        </p:grpSpPr>
        <p:sp>
          <p:nvSpPr>
            <p:cNvPr id="8" name="Rounded Rectangle 7"/>
            <p:cNvSpPr/>
            <p:nvPr/>
          </p:nvSpPr>
          <p:spPr>
            <a:xfrm>
              <a:off x="358349" y="2458038"/>
              <a:ext cx="2023533" cy="1032933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500" dirty="0" err="1">
                  <a:solidFill>
                    <a:schemeClr val="tx1"/>
                  </a:solidFill>
                </a:rPr>
                <a:t>Kreativitas</a:t>
              </a:r>
              <a:endParaRPr lang="en-ID" sz="15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ID" sz="1500" dirty="0">
                  <a:solidFill>
                    <a:schemeClr val="tx1"/>
                  </a:solidFill>
                </a:rPr>
                <a:t>(</a:t>
              </a:r>
              <a:r>
                <a:rPr lang="en-ID" sz="1500" dirty="0" err="1">
                  <a:solidFill>
                    <a:schemeClr val="tx1"/>
                  </a:solidFill>
                </a:rPr>
                <a:t>Desain</a:t>
              </a:r>
              <a:r>
                <a:rPr lang="en-ID" sz="1500" dirty="0">
                  <a:solidFill>
                    <a:schemeClr val="tx1"/>
                  </a:solidFill>
                </a:rPr>
                <a:t> </a:t>
              </a:r>
              <a:r>
                <a:rPr lang="en-ID" sz="1500" dirty="0" err="1">
                  <a:solidFill>
                    <a:schemeClr val="tx1"/>
                  </a:solidFill>
                </a:rPr>
                <a:t>produk</a:t>
              </a:r>
              <a:r>
                <a:rPr lang="en-ID" sz="1500" dirty="0">
                  <a:solidFill>
                    <a:schemeClr val="tx1"/>
                  </a:solidFill>
                </a:rPr>
                <a:t>, </a:t>
              </a:r>
              <a:r>
                <a:rPr lang="en-ID" sz="1500" dirty="0" err="1">
                  <a:solidFill>
                    <a:schemeClr val="tx1"/>
                  </a:solidFill>
                </a:rPr>
                <a:t>bahan</a:t>
              </a:r>
              <a:r>
                <a:rPr lang="en-ID" sz="1500" dirty="0">
                  <a:solidFill>
                    <a:schemeClr val="tx1"/>
                  </a:solidFill>
                </a:rPr>
                <a:t>, motif)</a:t>
              </a:r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915816" y="836515"/>
              <a:ext cx="2724670" cy="103293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500" dirty="0">
                  <a:solidFill>
                    <a:schemeClr val="tx1"/>
                  </a:solidFill>
                </a:rPr>
                <a:t>SDM / </a:t>
              </a:r>
              <a:r>
                <a:rPr lang="en-ID" sz="1500" dirty="0" err="1">
                  <a:solidFill>
                    <a:schemeClr val="tx1"/>
                  </a:solidFill>
                </a:rPr>
                <a:t>Lembaga</a:t>
              </a:r>
              <a:endParaRPr lang="en-ID" sz="15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ID" sz="1500" dirty="0" err="1">
                  <a:solidFill>
                    <a:schemeClr val="tx1"/>
                  </a:solidFill>
                </a:rPr>
                <a:t>Koperasi</a:t>
              </a:r>
              <a:endParaRPr lang="en-ID" sz="15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ID" sz="1500" dirty="0">
                  <a:solidFill>
                    <a:schemeClr val="tx1"/>
                  </a:solidFill>
                </a:rPr>
                <a:t>(</a:t>
              </a:r>
              <a:r>
                <a:rPr lang="en-ID" sz="1500" dirty="0" err="1">
                  <a:solidFill>
                    <a:schemeClr val="tx1"/>
                  </a:solidFill>
                </a:rPr>
                <a:t>Pelatihan</a:t>
              </a:r>
              <a:r>
                <a:rPr lang="en-ID" sz="1500" dirty="0">
                  <a:solidFill>
                    <a:schemeClr val="tx1"/>
                  </a:solidFill>
                </a:rPr>
                <a:t> </a:t>
              </a:r>
              <a:r>
                <a:rPr lang="en-ID" sz="1500" dirty="0" err="1">
                  <a:solidFill>
                    <a:schemeClr val="tx1"/>
                  </a:solidFill>
                </a:rPr>
                <a:t>dan</a:t>
              </a:r>
              <a:r>
                <a:rPr lang="en-ID" sz="1500" dirty="0">
                  <a:solidFill>
                    <a:schemeClr val="tx1"/>
                  </a:solidFill>
                </a:rPr>
                <a:t> </a:t>
              </a:r>
              <a:r>
                <a:rPr lang="en-ID" sz="1500" dirty="0" err="1">
                  <a:solidFill>
                    <a:schemeClr val="tx1"/>
                  </a:solidFill>
                </a:rPr>
                <a:t>Bimtek</a:t>
              </a:r>
              <a:r>
                <a:rPr lang="en-ID" sz="1500" dirty="0">
                  <a:solidFill>
                    <a:schemeClr val="tx1"/>
                  </a:solidFill>
                </a:rPr>
                <a:t>)</a:t>
              </a:r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66384" y="4079036"/>
              <a:ext cx="2023533" cy="1032933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500" dirty="0" err="1">
                  <a:solidFill>
                    <a:schemeClr val="tx1"/>
                  </a:solidFill>
                </a:rPr>
                <a:t>Manajemen</a:t>
              </a:r>
              <a:endParaRPr lang="en-ID" sz="15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ID" sz="1500" dirty="0">
                  <a:solidFill>
                    <a:schemeClr val="tx1"/>
                  </a:solidFill>
                </a:rPr>
                <a:t>Usaha</a:t>
              </a:r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174420" y="2458038"/>
              <a:ext cx="2387600" cy="103293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500" dirty="0" err="1">
                  <a:solidFill>
                    <a:schemeClr val="tx1"/>
                  </a:solidFill>
                </a:rPr>
                <a:t>Pameran</a:t>
              </a:r>
              <a:r>
                <a:rPr lang="en-ID" sz="1500" dirty="0">
                  <a:solidFill>
                    <a:schemeClr val="tx1"/>
                  </a:solidFill>
                </a:rPr>
                <a:t> </a:t>
              </a:r>
              <a:r>
                <a:rPr lang="en-ID" sz="1500" dirty="0" err="1">
                  <a:solidFill>
                    <a:schemeClr val="tx1"/>
                  </a:solidFill>
                </a:rPr>
                <a:t>dan</a:t>
              </a:r>
              <a:endParaRPr lang="en-ID" sz="15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ID" sz="1500" dirty="0" err="1">
                  <a:solidFill>
                    <a:schemeClr val="tx1"/>
                  </a:solidFill>
                </a:rPr>
                <a:t>Pemasaran</a:t>
              </a:r>
              <a:r>
                <a:rPr lang="en-ID" sz="1500" dirty="0">
                  <a:solidFill>
                    <a:schemeClr val="tx1"/>
                  </a:solidFill>
                </a:rPr>
                <a:t> </a:t>
              </a:r>
              <a:r>
                <a:rPr lang="en-ID" sz="1500" dirty="0" err="1">
                  <a:solidFill>
                    <a:schemeClr val="tx1"/>
                  </a:solidFill>
                </a:rPr>
                <a:t>Produk</a:t>
              </a:r>
              <a:r>
                <a:rPr lang="en-ID" sz="1500" dirty="0">
                  <a:solidFill>
                    <a:schemeClr val="tx1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ID" sz="1500" dirty="0">
                  <a:solidFill>
                    <a:schemeClr val="tx1"/>
                  </a:solidFill>
                </a:rPr>
                <a:t>(Marketplace Digital)</a:t>
              </a:r>
              <a:endParaRPr lang="en-US" sz="150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431220" y="2563873"/>
              <a:ext cx="1693862" cy="8207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500" dirty="0"/>
                <a:t>SOLUSI</a:t>
              </a:r>
              <a:endParaRPr lang="en-US" sz="1500" dirty="0"/>
            </a:p>
          </p:txBody>
        </p:sp>
        <p:sp>
          <p:nvSpPr>
            <p:cNvPr id="16" name="Up Arrow 15"/>
            <p:cNvSpPr/>
            <p:nvPr/>
          </p:nvSpPr>
          <p:spPr>
            <a:xfrm>
              <a:off x="4161470" y="2024123"/>
              <a:ext cx="233362" cy="385763"/>
            </a:xfrm>
            <a:prstGeom prst="upArrow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sz="1500"/>
            </a:p>
          </p:txBody>
        </p:sp>
        <p:sp>
          <p:nvSpPr>
            <p:cNvPr id="17" name="Left Arrow 16"/>
            <p:cNvSpPr/>
            <p:nvPr/>
          </p:nvSpPr>
          <p:spPr>
            <a:xfrm>
              <a:off x="2694620" y="2878198"/>
              <a:ext cx="423862" cy="265113"/>
            </a:xfrm>
            <a:prstGeom prst="lef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sz="150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414007" y="2878198"/>
              <a:ext cx="452438" cy="265113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sz="1500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161470" y="3551298"/>
              <a:ext cx="233362" cy="361950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sz="1500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21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3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17995255">
            <a:off x="920128" y="1446917"/>
            <a:ext cx="1503255" cy="1500689"/>
            <a:chOff x="2417597" y="1836205"/>
            <a:chExt cx="1913618" cy="1910351"/>
          </a:xfrm>
        </p:grpSpPr>
        <p:sp>
          <p:nvSpPr>
            <p:cNvPr id="33" name="Block Arc 32"/>
            <p:cNvSpPr/>
            <p:nvPr/>
          </p:nvSpPr>
          <p:spPr>
            <a:xfrm>
              <a:off x="2420864" y="1836205"/>
              <a:ext cx="1910351" cy="1910351"/>
            </a:xfrm>
            <a:prstGeom prst="blockArc">
              <a:avLst>
                <a:gd name="adj1" fmla="val 10800000"/>
                <a:gd name="adj2" fmla="val 21522627"/>
                <a:gd name="adj3" fmla="val 2054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20864" y="2762119"/>
              <a:ext cx="396000" cy="72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35215" y="2762119"/>
              <a:ext cx="396000" cy="72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17597" y="3475288"/>
              <a:ext cx="396000" cy="178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31941" y="3475283"/>
              <a:ext cx="396000" cy="178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136600" y="1944469"/>
            <a:ext cx="1798531" cy="1989033"/>
            <a:chOff x="2136600" y="1944469"/>
            <a:chExt cx="1798531" cy="1989033"/>
          </a:xfrm>
        </p:grpSpPr>
        <p:sp>
          <p:nvSpPr>
            <p:cNvPr id="10" name="Rectangle 9"/>
            <p:cNvSpPr/>
            <p:nvPr/>
          </p:nvSpPr>
          <p:spPr>
            <a:xfrm rot="20695255">
              <a:off x="2591704" y="2950484"/>
              <a:ext cx="263476" cy="246637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Rectangle 23"/>
            <p:cNvSpPr/>
            <p:nvPr/>
          </p:nvSpPr>
          <p:spPr>
            <a:xfrm rot="20695255">
              <a:off x="3090690" y="2813822"/>
              <a:ext cx="312595" cy="183876"/>
            </a:xfrm>
            <a:custGeom>
              <a:avLst/>
              <a:gdLst/>
              <a:ahLst/>
              <a:cxnLst/>
              <a:rect l="l" t="t" r="r" b="b"/>
              <a:pathLst>
                <a:path w="4529836" h="2664566">
                  <a:moveTo>
                    <a:pt x="1861969" y="0"/>
                  </a:moveTo>
                  <a:cubicBezTo>
                    <a:pt x="2177122" y="0"/>
                    <a:pt x="2455874" y="155855"/>
                    <a:pt x="2611443" y="404565"/>
                  </a:cubicBezTo>
                  <a:cubicBezTo>
                    <a:pt x="2709453" y="315054"/>
                    <a:pt x="2840684" y="266178"/>
                    <a:pt x="2983336" y="266178"/>
                  </a:cubicBezTo>
                  <a:cubicBezTo>
                    <a:pt x="3293144" y="266178"/>
                    <a:pt x="3549108" y="496718"/>
                    <a:pt x="3578241" y="797044"/>
                  </a:cubicBezTo>
                  <a:cubicBezTo>
                    <a:pt x="3583592" y="793823"/>
                    <a:pt x="3589010" y="793774"/>
                    <a:pt x="3594440" y="793774"/>
                  </a:cubicBezTo>
                  <a:cubicBezTo>
                    <a:pt x="4111042" y="793774"/>
                    <a:pt x="4529836" y="1212568"/>
                    <a:pt x="4529836" y="1729170"/>
                  </a:cubicBezTo>
                  <a:cubicBezTo>
                    <a:pt x="4529836" y="2216938"/>
                    <a:pt x="4156487" y="2617512"/>
                    <a:pt x="3679930" y="2660249"/>
                  </a:cubicBezTo>
                  <a:lnTo>
                    <a:pt x="3679930" y="2664566"/>
                  </a:lnTo>
                  <a:lnTo>
                    <a:pt x="3594440" y="2664566"/>
                  </a:lnTo>
                  <a:lnTo>
                    <a:pt x="1043912" y="2664566"/>
                  </a:lnTo>
                  <a:lnTo>
                    <a:pt x="1043912" y="2657589"/>
                  </a:lnTo>
                  <a:cubicBezTo>
                    <a:pt x="1008374" y="2662448"/>
                    <a:pt x="972132" y="2664566"/>
                    <a:pt x="935396" y="2664566"/>
                  </a:cubicBezTo>
                  <a:cubicBezTo>
                    <a:pt x="418794" y="2664566"/>
                    <a:pt x="0" y="2245772"/>
                    <a:pt x="0" y="1729170"/>
                  </a:cubicBezTo>
                  <a:cubicBezTo>
                    <a:pt x="0" y="1212568"/>
                    <a:pt x="418794" y="793774"/>
                    <a:pt x="935396" y="793774"/>
                  </a:cubicBezTo>
                  <a:lnTo>
                    <a:pt x="954395" y="797612"/>
                  </a:lnTo>
                  <a:cubicBezTo>
                    <a:pt x="1004779" y="344999"/>
                    <a:pt x="1393085" y="0"/>
                    <a:pt x="18619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Rectangle 30"/>
            <p:cNvSpPr/>
            <p:nvPr/>
          </p:nvSpPr>
          <p:spPr>
            <a:xfrm rot="20695255">
              <a:off x="2900986" y="2489510"/>
              <a:ext cx="236061" cy="235371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3" name="Oval 7"/>
            <p:cNvSpPr/>
            <p:nvPr/>
          </p:nvSpPr>
          <p:spPr>
            <a:xfrm rot="20695255">
              <a:off x="2136600" y="3653545"/>
              <a:ext cx="279957" cy="279957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Oval 21"/>
            <p:cNvSpPr>
              <a:spLocks noChangeAspect="1"/>
            </p:cNvSpPr>
            <p:nvPr/>
          </p:nvSpPr>
          <p:spPr>
            <a:xfrm rot="20695255">
              <a:off x="2813528" y="3225834"/>
              <a:ext cx="310414" cy="313007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5" name="Round Same Side Corner Rectangle 8"/>
            <p:cNvSpPr/>
            <p:nvPr/>
          </p:nvSpPr>
          <p:spPr>
            <a:xfrm rot="20695255">
              <a:off x="3692543" y="2459668"/>
              <a:ext cx="242588" cy="242959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Donut 30"/>
            <p:cNvSpPr/>
            <p:nvPr/>
          </p:nvSpPr>
          <p:spPr>
            <a:xfrm rot="20695255">
              <a:off x="2415949" y="3440269"/>
              <a:ext cx="209761" cy="215570"/>
            </a:xfrm>
            <a:custGeom>
              <a:avLst/>
              <a:gdLst/>
              <a:ahLst/>
              <a:cxnLst/>
              <a:rect l="l" t="t" r="r" b="b"/>
              <a:pathLst>
                <a:path w="209761" h="215570">
                  <a:moveTo>
                    <a:pt x="107343" y="77339"/>
                  </a:moveTo>
                  <a:cubicBezTo>
                    <a:pt x="100399" y="74402"/>
                    <a:pt x="92765" y="72778"/>
                    <a:pt x="84751" y="72778"/>
                  </a:cubicBezTo>
                  <a:cubicBezTo>
                    <a:pt x="52696" y="72778"/>
                    <a:pt x="26710" y="98764"/>
                    <a:pt x="26710" y="130819"/>
                  </a:cubicBezTo>
                  <a:cubicBezTo>
                    <a:pt x="26710" y="162874"/>
                    <a:pt x="52696" y="188860"/>
                    <a:pt x="84751" y="188860"/>
                  </a:cubicBezTo>
                  <a:cubicBezTo>
                    <a:pt x="116806" y="188860"/>
                    <a:pt x="142792" y="162874"/>
                    <a:pt x="142792" y="130819"/>
                  </a:cubicBezTo>
                  <a:cubicBezTo>
                    <a:pt x="142792" y="106778"/>
                    <a:pt x="128175" y="86150"/>
                    <a:pt x="107343" y="77339"/>
                  </a:cubicBezTo>
                  <a:close/>
                  <a:moveTo>
                    <a:pt x="208783" y="0"/>
                  </a:moveTo>
                  <a:lnTo>
                    <a:pt x="209761" y="50187"/>
                  </a:lnTo>
                  <a:lnTo>
                    <a:pt x="196970" y="37885"/>
                  </a:lnTo>
                  <a:lnTo>
                    <a:pt x="153147" y="83451"/>
                  </a:lnTo>
                  <a:cubicBezTo>
                    <a:pt x="163933" y="96256"/>
                    <a:pt x="169502" y="112887"/>
                    <a:pt x="169502" y="130819"/>
                  </a:cubicBezTo>
                  <a:cubicBezTo>
                    <a:pt x="169502" y="177626"/>
                    <a:pt x="131558" y="215570"/>
                    <a:pt x="84751" y="215570"/>
                  </a:cubicBezTo>
                  <a:cubicBezTo>
                    <a:pt x="37944" y="215570"/>
                    <a:pt x="0" y="177626"/>
                    <a:pt x="0" y="130819"/>
                  </a:cubicBezTo>
                  <a:cubicBezTo>
                    <a:pt x="0" y="84012"/>
                    <a:pt x="37944" y="46068"/>
                    <a:pt x="84751" y="46068"/>
                  </a:cubicBezTo>
                  <a:cubicBezTo>
                    <a:pt x="100551" y="46068"/>
                    <a:pt x="115341" y="50391"/>
                    <a:pt x="127269" y="59153"/>
                  </a:cubicBezTo>
                  <a:lnTo>
                    <a:pt x="171387" y="13280"/>
                  </a:lnTo>
                  <a:lnTo>
                    <a:pt x="158595" y="97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Donut 27"/>
            <p:cNvSpPr/>
            <p:nvPr/>
          </p:nvSpPr>
          <p:spPr>
            <a:xfrm rot="20695255">
              <a:off x="3596341" y="2824396"/>
              <a:ext cx="219844" cy="224678"/>
            </a:xfrm>
            <a:custGeom>
              <a:avLst/>
              <a:gdLst/>
              <a:ahLst/>
              <a:cxnLst/>
              <a:rect l="l" t="t" r="r" b="b"/>
              <a:pathLst>
                <a:path w="219844" h="224678">
                  <a:moveTo>
                    <a:pt x="157685" y="31271"/>
                  </a:moveTo>
                  <a:cubicBezTo>
                    <a:pt x="150741" y="28334"/>
                    <a:pt x="143107" y="26710"/>
                    <a:pt x="135093" y="26710"/>
                  </a:cubicBezTo>
                  <a:cubicBezTo>
                    <a:pt x="103038" y="26710"/>
                    <a:pt x="77052" y="52696"/>
                    <a:pt x="77052" y="84751"/>
                  </a:cubicBezTo>
                  <a:cubicBezTo>
                    <a:pt x="77052" y="116806"/>
                    <a:pt x="103038" y="142792"/>
                    <a:pt x="135093" y="142792"/>
                  </a:cubicBezTo>
                  <a:cubicBezTo>
                    <a:pt x="167148" y="142792"/>
                    <a:pt x="193134" y="116806"/>
                    <a:pt x="193134" y="84751"/>
                  </a:cubicBezTo>
                  <a:cubicBezTo>
                    <a:pt x="193134" y="60710"/>
                    <a:pt x="178517" y="40082"/>
                    <a:pt x="157685" y="31271"/>
                  </a:cubicBezTo>
                  <a:close/>
                  <a:moveTo>
                    <a:pt x="168082" y="6660"/>
                  </a:moveTo>
                  <a:cubicBezTo>
                    <a:pt x="198500" y="19526"/>
                    <a:pt x="219844" y="49646"/>
                    <a:pt x="219844" y="84751"/>
                  </a:cubicBezTo>
                  <a:cubicBezTo>
                    <a:pt x="219844" y="131558"/>
                    <a:pt x="181900" y="169502"/>
                    <a:pt x="135093" y="169502"/>
                  </a:cubicBezTo>
                  <a:cubicBezTo>
                    <a:pt x="118969" y="169502"/>
                    <a:pt x="103896" y="164999"/>
                    <a:pt x="91834" y="155918"/>
                  </a:cubicBezTo>
                  <a:lnTo>
                    <a:pt x="75907" y="171845"/>
                  </a:lnTo>
                  <a:lnTo>
                    <a:pt x="94287" y="190225"/>
                  </a:lnTo>
                  <a:cubicBezTo>
                    <a:pt x="100658" y="196597"/>
                    <a:pt x="100658" y="206926"/>
                    <a:pt x="94287" y="213298"/>
                  </a:cubicBezTo>
                  <a:cubicBezTo>
                    <a:pt x="87915" y="219670"/>
                    <a:pt x="77585" y="219670"/>
                    <a:pt x="71214" y="213298"/>
                  </a:cubicBezTo>
                  <a:lnTo>
                    <a:pt x="52834" y="194918"/>
                  </a:lnTo>
                  <a:cubicBezTo>
                    <a:pt x="42914" y="204837"/>
                    <a:pt x="32993" y="214758"/>
                    <a:pt x="23073" y="224678"/>
                  </a:cubicBezTo>
                  <a:cubicBezTo>
                    <a:pt x="16701" y="231049"/>
                    <a:pt x="6372" y="231049"/>
                    <a:pt x="0" y="224678"/>
                  </a:cubicBezTo>
                  <a:lnTo>
                    <a:pt x="2" y="224678"/>
                  </a:lnTo>
                  <a:cubicBezTo>
                    <a:pt x="-6370" y="218306"/>
                    <a:pt x="-6370" y="207977"/>
                    <a:pt x="2" y="201605"/>
                  </a:cubicBezTo>
                  <a:lnTo>
                    <a:pt x="29762" y="171845"/>
                  </a:lnTo>
                  <a:cubicBezTo>
                    <a:pt x="23013" y="165096"/>
                    <a:pt x="16264" y="158346"/>
                    <a:pt x="9515" y="151597"/>
                  </a:cubicBezTo>
                  <a:cubicBezTo>
                    <a:pt x="3143" y="145225"/>
                    <a:pt x="3143" y="134896"/>
                    <a:pt x="9515" y="128524"/>
                  </a:cubicBezTo>
                  <a:lnTo>
                    <a:pt x="9514" y="128525"/>
                  </a:lnTo>
                  <a:cubicBezTo>
                    <a:pt x="15886" y="122154"/>
                    <a:pt x="26216" y="122154"/>
                    <a:pt x="32587" y="128525"/>
                  </a:cubicBezTo>
                  <a:lnTo>
                    <a:pt x="52834" y="148772"/>
                  </a:lnTo>
                  <a:lnTo>
                    <a:pt x="67820" y="133786"/>
                  </a:lnTo>
                  <a:cubicBezTo>
                    <a:pt x="56376" y="120674"/>
                    <a:pt x="50342" y="103417"/>
                    <a:pt x="50342" y="84751"/>
                  </a:cubicBezTo>
                  <a:cubicBezTo>
                    <a:pt x="50342" y="37944"/>
                    <a:pt x="88286" y="0"/>
                    <a:pt x="135093" y="0"/>
                  </a:cubicBezTo>
                  <a:cubicBezTo>
                    <a:pt x="146795" y="0"/>
                    <a:pt x="157942" y="2372"/>
                    <a:pt x="168082" y="66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6"/>
            <p:cNvSpPr/>
            <p:nvPr/>
          </p:nvSpPr>
          <p:spPr>
            <a:xfrm rot="1795255">
              <a:off x="3289052" y="2233474"/>
              <a:ext cx="236845" cy="424620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Rounded Rectangle 7"/>
            <p:cNvSpPr/>
            <p:nvPr/>
          </p:nvSpPr>
          <p:spPr>
            <a:xfrm rot="20695255">
              <a:off x="3066700" y="3575906"/>
              <a:ext cx="284381" cy="245417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0" name="Round Same Side Corner Rectangle 6"/>
            <p:cNvSpPr>
              <a:spLocks noChangeAspect="1"/>
            </p:cNvSpPr>
            <p:nvPr/>
          </p:nvSpPr>
          <p:spPr>
            <a:xfrm rot="1795255">
              <a:off x="3308926" y="3001968"/>
              <a:ext cx="105549" cy="423157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1" name="Rounded Rectangle 27"/>
            <p:cNvSpPr/>
            <p:nvPr/>
          </p:nvSpPr>
          <p:spPr>
            <a:xfrm rot="20695255">
              <a:off x="3139926" y="1944469"/>
              <a:ext cx="238654" cy="183319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2" name="Rectangle 36"/>
            <p:cNvSpPr/>
            <p:nvPr/>
          </p:nvSpPr>
          <p:spPr>
            <a:xfrm rot="20695255">
              <a:off x="3594049" y="2058933"/>
              <a:ext cx="226819" cy="189603"/>
            </a:xfrm>
            <a:custGeom>
              <a:avLst/>
              <a:gdLst/>
              <a:ahLst/>
              <a:cxnLst/>
              <a:rect l="l" t="t" r="r" b="b"/>
              <a:pathLst>
                <a:path w="3186824" h="2663936">
                  <a:moveTo>
                    <a:pt x="2624444" y="2376100"/>
                  </a:moveTo>
                  <a:lnTo>
                    <a:pt x="2624444" y="2520100"/>
                  </a:lnTo>
                  <a:lnTo>
                    <a:pt x="2952463" y="2520100"/>
                  </a:lnTo>
                  <a:lnTo>
                    <a:pt x="2952463" y="2376100"/>
                  </a:lnTo>
                  <a:close/>
                  <a:moveTo>
                    <a:pt x="210911" y="2376100"/>
                  </a:moveTo>
                  <a:lnTo>
                    <a:pt x="210911" y="2520100"/>
                  </a:lnTo>
                  <a:lnTo>
                    <a:pt x="538930" y="2520100"/>
                  </a:lnTo>
                  <a:lnTo>
                    <a:pt x="538930" y="2376100"/>
                  </a:lnTo>
                  <a:close/>
                  <a:moveTo>
                    <a:pt x="2624444" y="2095269"/>
                  </a:moveTo>
                  <a:lnTo>
                    <a:pt x="2624444" y="2239269"/>
                  </a:lnTo>
                  <a:lnTo>
                    <a:pt x="2952463" y="2239269"/>
                  </a:lnTo>
                  <a:lnTo>
                    <a:pt x="2952463" y="2095269"/>
                  </a:lnTo>
                  <a:close/>
                  <a:moveTo>
                    <a:pt x="210911" y="2095269"/>
                  </a:moveTo>
                  <a:lnTo>
                    <a:pt x="210911" y="2239269"/>
                  </a:lnTo>
                  <a:lnTo>
                    <a:pt x="538930" y="2239269"/>
                  </a:lnTo>
                  <a:lnTo>
                    <a:pt x="538930" y="2095269"/>
                  </a:lnTo>
                  <a:close/>
                  <a:moveTo>
                    <a:pt x="2624444" y="1814436"/>
                  </a:moveTo>
                  <a:lnTo>
                    <a:pt x="2624444" y="1958436"/>
                  </a:lnTo>
                  <a:lnTo>
                    <a:pt x="2952463" y="1958436"/>
                  </a:lnTo>
                  <a:lnTo>
                    <a:pt x="2952463" y="1814436"/>
                  </a:lnTo>
                  <a:close/>
                  <a:moveTo>
                    <a:pt x="210911" y="1814436"/>
                  </a:moveTo>
                  <a:lnTo>
                    <a:pt x="210911" y="1958436"/>
                  </a:lnTo>
                  <a:lnTo>
                    <a:pt x="538930" y="1958436"/>
                  </a:lnTo>
                  <a:lnTo>
                    <a:pt x="538930" y="1814436"/>
                  </a:lnTo>
                  <a:close/>
                  <a:moveTo>
                    <a:pt x="2624444" y="1533603"/>
                  </a:moveTo>
                  <a:lnTo>
                    <a:pt x="2624444" y="1677603"/>
                  </a:lnTo>
                  <a:lnTo>
                    <a:pt x="2952463" y="1677603"/>
                  </a:lnTo>
                  <a:lnTo>
                    <a:pt x="2952463" y="1533603"/>
                  </a:lnTo>
                  <a:close/>
                  <a:moveTo>
                    <a:pt x="210911" y="1533603"/>
                  </a:moveTo>
                  <a:lnTo>
                    <a:pt x="210911" y="1677603"/>
                  </a:lnTo>
                  <a:lnTo>
                    <a:pt x="538930" y="1677603"/>
                  </a:lnTo>
                  <a:lnTo>
                    <a:pt x="538930" y="1533603"/>
                  </a:lnTo>
                  <a:close/>
                  <a:moveTo>
                    <a:pt x="2624444" y="1252770"/>
                  </a:moveTo>
                  <a:lnTo>
                    <a:pt x="2624444" y="1396770"/>
                  </a:lnTo>
                  <a:lnTo>
                    <a:pt x="2952463" y="1396770"/>
                  </a:lnTo>
                  <a:lnTo>
                    <a:pt x="2952463" y="1252770"/>
                  </a:lnTo>
                  <a:close/>
                  <a:moveTo>
                    <a:pt x="210911" y="1252770"/>
                  </a:moveTo>
                  <a:lnTo>
                    <a:pt x="210911" y="1396770"/>
                  </a:lnTo>
                  <a:lnTo>
                    <a:pt x="538930" y="1396770"/>
                  </a:lnTo>
                  <a:lnTo>
                    <a:pt x="538930" y="1252770"/>
                  </a:lnTo>
                  <a:close/>
                  <a:moveTo>
                    <a:pt x="2624444" y="971937"/>
                  </a:moveTo>
                  <a:lnTo>
                    <a:pt x="2624444" y="1115937"/>
                  </a:lnTo>
                  <a:lnTo>
                    <a:pt x="2952463" y="1115937"/>
                  </a:lnTo>
                  <a:lnTo>
                    <a:pt x="2952463" y="971937"/>
                  </a:lnTo>
                  <a:close/>
                  <a:moveTo>
                    <a:pt x="210911" y="971937"/>
                  </a:moveTo>
                  <a:lnTo>
                    <a:pt x="210911" y="1115937"/>
                  </a:lnTo>
                  <a:lnTo>
                    <a:pt x="538930" y="1115937"/>
                  </a:lnTo>
                  <a:lnTo>
                    <a:pt x="538930" y="971937"/>
                  </a:lnTo>
                  <a:close/>
                  <a:moveTo>
                    <a:pt x="2624444" y="691104"/>
                  </a:moveTo>
                  <a:lnTo>
                    <a:pt x="2624444" y="835104"/>
                  </a:lnTo>
                  <a:lnTo>
                    <a:pt x="2952463" y="835104"/>
                  </a:lnTo>
                  <a:lnTo>
                    <a:pt x="2952463" y="691104"/>
                  </a:lnTo>
                  <a:close/>
                  <a:moveTo>
                    <a:pt x="210911" y="691104"/>
                  </a:moveTo>
                  <a:lnTo>
                    <a:pt x="210911" y="835104"/>
                  </a:lnTo>
                  <a:lnTo>
                    <a:pt x="538930" y="835104"/>
                  </a:lnTo>
                  <a:lnTo>
                    <a:pt x="538930" y="691104"/>
                  </a:lnTo>
                  <a:close/>
                  <a:moveTo>
                    <a:pt x="988006" y="552354"/>
                  </a:moveTo>
                  <a:lnTo>
                    <a:pt x="988006" y="2111583"/>
                  </a:lnTo>
                  <a:lnTo>
                    <a:pt x="2332169" y="1331969"/>
                  </a:lnTo>
                  <a:close/>
                  <a:moveTo>
                    <a:pt x="2624444" y="410271"/>
                  </a:moveTo>
                  <a:lnTo>
                    <a:pt x="2624444" y="554271"/>
                  </a:lnTo>
                  <a:lnTo>
                    <a:pt x="2952463" y="554271"/>
                  </a:lnTo>
                  <a:lnTo>
                    <a:pt x="2952463" y="410271"/>
                  </a:lnTo>
                  <a:close/>
                  <a:moveTo>
                    <a:pt x="210911" y="410271"/>
                  </a:moveTo>
                  <a:lnTo>
                    <a:pt x="210911" y="554271"/>
                  </a:lnTo>
                  <a:lnTo>
                    <a:pt x="538930" y="554271"/>
                  </a:lnTo>
                  <a:lnTo>
                    <a:pt x="538930" y="410271"/>
                  </a:lnTo>
                  <a:close/>
                  <a:moveTo>
                    <a:pt x="2624444" y="129438"/>
                  </a:moveTo>
                  <a:lnTo>
                    <a:pt x="2624444" y="273438"/>
                  </a:lnTo>
                  <a:lnTo>
                    <a:pt x="2952463" y="273438"/>
                  </a:lnTo>
                  <a:lnTo>
                    <a:pt x="2952463" y="129438"/>
                  </a:lnTo>
                  <a:close/>
                  <a:moveTo>
                    <a:pt x="210911" y="129438"/>
                  </a:moveTo>
                  <a:lnTo>
                    <a:pt x="210911" y="273438"/>
                  </a:lnTo>
                  <a:lnTo>
                    <a:pt x="538930" y="273438"/>
                  </a:lnTo>
                  <a:lnTo>
                    <a:pt x="538930" y="129438"/>
                  </a:lnTo>
                  <a:close/>
                  <a:moveTo>
                    <a:pt x="0" y="0"/>
                  </a:moveTo>
                  <a:lnTo>
                    <a:pt x="3186824" y="0"/>
                  </a:lnTo>
                  <a:lnTo>
                    <a:pt x="3186824" y="2663936"/>
                  </a:lnTo>
                  <a:lnTo>
                    <a:pt x="0" y="26639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3" name="Rectangle 16"/>
            <p:cNvSpPr/>
            <p:nvPr/>
          </p:nvSpPr>
          <p:spPr>
            <a:xfrm rot="20695255">
              <a:off x="2623362" y="3668099"/>
              <a:ext cx="252529" cy="165966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937906" y="2024163"/>
            <a:ext cx="1203088" cy="1373937"/>
            <a:chOff x="1937906" y="2024163"/>
            <a:chExt cx="1203088" cy="1373937"/>
          </a:xfrm>
        </p:grpSpPr>
        <p:sp>
          <p:nvSpPr>
            <p:cNvPr id="24" name="Isosceles Triangle 30"/>
            <p:cNvSpPr/>
            <p:nvPr/>
          </p:nvSpPr>
          <p:spPr>
            <a:xfrm rot="18794210">
              <a:off x="2787697" y="1863364"/>
              <a:ext cx="192498" cy="514096"/>
            </a:xfrm>
            <a:custGeom>
              <a:avLst/>
              <a:gdLst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24307 w 696456"/>
                <a:gd name="connsiteY5" fmla="*/ 772149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06386 w 696456"/>
                <a:gd name="connsiteY5" fmla="*/ 827860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0834 w 696456"/>
                <a:gd name="connsiteY2" fmla="*/ 928544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40376 w 696456"/>
                <a:gd name="connsiteY5" fmla="*/ 700968 h 1522641"/>
                <a:gd name="connsiteX6" fmla="*/ 209433 w 696456"/>
                <a:gd name="connsiteY6" fmla="*/ 0 h 1522641"/>
                <a:gd name="connsiteX0" fmla="*/ 319878 w 806901"/>
                <a:gd name="connsiteY0" fmla="*/ 0 h 1522641"/>
                <a:gd name="connsiteX1" fmla="*/ 806901 w 806901"/>
                <a:gd name="connsiteY1" fmla="*/ 891485 h 1522641"/>
                <a:gd name="connsiteX2" fmla="*/ 475857 w 806901"/>
                <a:gd name="connsiteY2" fmla="*/ 815137 h 1522641"/>
                <a:gd name="connsiteX3" fmla="*/ 585799 w 806901"/>
                <a:gd name="connsiteY3" fmla="*/ 1522641 h 1522641"/>
                <a:gd name="connsiteX4" fmla="*/ 0 w 806901"/>
                <a:gd name="connsiteY4" fmla="*/ 503672 h 1522641"/>
                <a:gd name="connsiteX5" fmla="*/ 450821 w 806901"/>
                <a:gd name="connsiteY5" fmla="*/ 700968 h 1522641"/>
                <a:gd name="connsiteX6" fmla="*/ 319878 w 80690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75857 w 865961"/>
                <a:gd name="connsiteY2" fmla="*/ 815137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45997 w 865961"/>
                <a:gd name="connsiteY2" fmla="*/ 861940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61" h="1522641">
                  <a:moveTo>
                    <a:pt x="319878" y="0"/>
                  </a:moveTo>
                  <a:lnTo>
                    <a:pt x="865960" y="1012964"/>
                  </a:lnTo>
                  <a:lnTo>
                    <a:pt x="445997" y="861940"/>
                  </a:lnTo>
                  <a:cubicBezTo>
                    <a:pt x="444170" y="1059972"/>
                    <a:pt x="587626" y="1324609"/>
                    <a:pt x="585799" y="1522641"/>
                  </a:cubicBezTo>
                  <a:lnTo>
                    <a:pt x="0" y="503672"/>
                  </a:lnTo>
                  <a:lnTo>
                    <a:pt x="450821" y="700968"/>
                  </a:lnTo>
                  <a:cubicBezTo>
                    <a:pt x="450821" y="491764"/>
                    <a:pt x="319878" y="209204"/>
                    <a:pt x="31987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30"/>
            <p:cNvSpPr/>
            <p:nvPr/>
          </p:nvSpPr>
          <p:spPr>
            <a:xfrm rot="18794210">
              <a:off x="2171381" y="2861639"/>
              <a:ext cx="192498" cy="514096"/>
            </a:xfrm>
            <a:custGeom>
              <a:avLst/>
              <a:gdLst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24307 w 696456"/>
                <a:gd name="connsiteY5" fmla="*/ 772149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06386 w 696456"/>
                <a:gd name="connsiteY5" fmla="*/ 827860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0834 w 696456"/>
                <a:gd name="connsiteY2" fmla="*/ 928544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40376 w 696456"/>
                <a:gd name="connsiteY5" fmla="*/ 700968 h 1522641"/>
                <a:gd name="connsiteX6" fmla="*/ 209433 w 696456"/>
                <a:gd name="connsiteY6" fmla="*/ 0 h 1522641"/>
                <a:gd name="connsiteX0" fmla="*/ 319878 w 806901"/>
                <a:gd name="connsiteY0" fmla="*/ 0 h 1522641"/>
                <a:gd name="connsiteX1" fmla="*/ 806901 w 806901"/>
                <a:gd name="connsiteY1" fmla="*/ 891485 h 1522641"/>
                <a:gd name="connsiteX2" fmla="*/ 475857 w 806901"/>
                <a:gd name="connsiteY2" fmla="*/ 815137 h 1522641"/>
                <a:gd name="connsiteX3" fmla="*/ 585799 w 806901"/>
                <a:gd name="connsiteY3" fmla="*/ 1522641 h 1522641"/>
                <a:gd name="connsiteX4" fmla="*/ 0 w 806901"/>
                <a:gd name="connsiteY4" fmla="*/ 503672 h 1522641"/>
                <a:gd name="connsiteX5" fmla="*/ 450821 w 806901"/>
                <a:gd name="connsiteY5" fmla="*/ 700968 h 1522641"/>
                <a:gd name="connsiteX6" fmla="*/ 319878 w 80690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75857 w 865961"/>
                <a:gd name="connsiteY2" fmla="*/ 815137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45997 w 865961"/>
                <a:gd name="connsiteY2" fmla="*/ 861940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61" h="1522641">
                  <a:moveTo>
                    <a:pt x="319878" y="0"/>
                  </a:moveTo>
                  <a:lnTo>
                    <a:pt x="865960" y="1012964"/>
                  </a:lnTo>
                  <a:lnTo>
                    <a:pt x="445997" y="861940"/>
                  </a:lnTo>
                  <a:cubicBezTo>
                    <a:pt x="444170" y="1059972"/>
                    <a:pt x="587626" y="1324609"/>
                    <a:pt x="585799" y="1522641"/>
                  </a:cubicBezTo>
                  <a:lnTo>
                    <a:pt x="0" y="503672"/>
                  </a:lnTo>
                  <a:lnTo>
                    <a:pt x="450821" y="700968"/>
                  </a:lnTo>
                  <a:cubicBezTo>
                    <a:pt x="450821" y="491764"/>
                    <a:pt x="319878" y="209204"/>
                    <a:pt x="31987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30"/>
            <p:cNvSpPr/>
            <p:nvPr/>
          </p:nvSpPr>
          <p:spPr>
            <a:xfrm rot="18794210">
              <a:off x="2098705" y="3044803"/>
              <a:ext cx="192498" cy="514096"/>
            </a:xfrm>
            <a:custGeom>
              <a:avLst/>
              <a:gdLst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24307 w 696456"/>
                <a:gd name="connsiteY5" fmla="*/ 772149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06386 w 696456"/>
                <a:gd name="connsiteY5" fmla="*/ 827860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0834 w 696456"/>
                <a:gd name="connsiteY2" fmla="*/ 928544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40376 w 696456"/>
                <a:gd name="connsiteY5" fmla="*/ 700968 h 1522641"/>
                <a:gd name="connsiteX6" fmla="*/ 209433 w 696456"/>
                <a:gd name="connsiteY6" fmla="*/ 0 h 1522641"/>
                <a:gd name="connsiteX0" fmla="*/ 319878 w 806901"/>
                <a:gd name="connsiteY0" fmla="*/ 0 h 1522641"/>
                <a:gd name="connsiteX1" fmla="*/ 806901 w 806901"/>
                <a:gd name="connsiteY1" fmla="*/ 891485 h 1522641"/>
                <a:gd name="connsiteX2" fmla="*/ 475857 w 806901"/>
                <a:gd name="connsiteY2" fmla="*/ 815137 h 1522641"/>
                <a:gd name="connsiteX3" fmla="*/ 585799 w 806901"/>
                <a:gd name="connsiteY3" fmla="*/ 1522641 h 1522641"/>
                <a:gd name="connsiteX4" fmla="*/ 0 w 806901"/>
                <a:gd name="connsiteY4" fmla="*/ 503672 h 1522641"/>
                <a:gd name="connsiteX5" fmla="*/ 450821 w 806901"/>
                <a:gd name="connsiteY5" fmla="*/ 700968 h 1522641"/>
                <a:gd name="connsiteX6" fmla="*/ 319878 w 80690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75857 w 865961"/>
                <a:gd name="connsiteY2" fmla="*/ 815137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45997 w 865961"/>
                <a:gd name="connsiteY2" fmla="*/ 861940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61" h="1522641">
                  <a:moveTo>
                    <a:pt x="319878" y="0"/>
                  </a:moveTo>
                  <a:lnTo>
                    <a:pt x="865960" y="1012964"/>
                  </a:lnTo>
                  <a:lnTo>
                    <a:pt x="445997" y="861940"/>
                  </a:lnTo>
                  <a:cubicBezTo>
                    <a:pt x="444170" y="1059972"/>
                    <a:pt x="587626" y="1324609"/>
                    <a:pt x="585799" y="1522641"/>
                  </a:cubicBezTo>
                  <a:lnTo>
                    <a:pt x="0" y="503672"/>
                  </a:lnTo>
                  <a:lnTo>
                    <a:pt x="450821" y="700968"/>
                  </a:lnTo>
                  <a:cubicBezTo>
                    <a:pt x="450821" y="491764"/>
                    <a:pt x="319878" y="209204"/>
                    <a:pt x="31987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30"/>
            <p:cNvSpPr/>
            <p:nvPr/>
          </p:nvSpPr>
          <p:spPr>
            <a:xfrm rot="18794210">
              <a:off x="2722704" y="2061299"/>
              <a:ext cx="192498" cy="514096"/>
            </a:xfrm>
            <a:custGeom>
              <a:avLst/>
              <a:gdLst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24307 w 696456"/>
                <a:gd name="connsiteY5" fmla="*/ 772149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06386 w 696456"/>
                <a:gd name="connsiteY5" fmla="*/ 827860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3587 w 696456"/>
                <a:gd name="connsiteY2" fmla="*/ 891485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70838 w 696456"/>
                <a:gd name="connsiteY5" fmla="*/ 747265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75651 w 696456"/>
                <a:gd name="connsiteY2" fmla="*/ 796718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480834 w 696456"/>
                <a:gd name="connsiteY2" fmla="*/ 928544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246479 w 696456"/>
                <a:gd name="connsiteY5" fmla="*/ 634091 h 1522641"/>
                <a:gd name="connsiteX6" fmla="*/ 209433 w 696456"/>
                <a:gd name="connsiteY6" fmla="*/ 0 h 1522641"/>
                <a:gd name="connsiteX0" fmla="*/ 209433 w 696456"/>
                <a:gd name="connsiteY0" fmla="*/ 0 h 1522641"/>
                <a:gd name="connsiteX1" fmla="*/ 696456 w 696456"/>
                <a:gd name="connsiteY1" fmla="*/ 891485 h 1522641"/>
                <a:gd name="connsiteX2" fmla="*/ 365412 w 696456"/>
                <a:gd name="connsiteY2" fmla="*/ 815137 h 1522641"/>
                <a:gd name="connsiteX3" fmla="*/ 475354 w 696456"/>
                <a:gd name="connsiteY3" fmla="*/ 1522641 h 1522641"/>
                <a:gd name="connsiteX4" fmla="*/ 0 w 696456"/>
                <a:gd name="connsiteY4" fmla="*/ 624880 h 1522641"/>
                <a:gd name="connsiteX5" fmla="*/ 340376 w 696456"/>
                <a:gd name="connsiteY5" fmla="*/ 700968 h 1522641"/>
                <a:gd name="connsiteX6" fmla="*/ 209433 w 696456"/>
                <a:gd name="connsiteY6" fmla="*/ 0 h 1522641"/>
                <a:gd name="connsiteX0" fmla="*/ 319878 w 806901"/>
                <a:gd name="connsiteY0" fmla="*/ 0 h 1522641"/>
                <a:gd name="connsiteX1" fmla="*/ 806901 w 806901"/>
                <a:gd name="connsiteY1" fmla="*/ 891485 h 1522641"/>
                <a:gd name="connsiteX2" fmla="*/ 475857 w 806901"/>
                <a:gd name="connsiteY2" fmla="*/ 815137 h 1522641"/>
                <a:gd name="connsiteX3" fmla="*/ 585799 w 806901"/>
                <a:gd name="connsiteY3" fmla="*/ 1522641 h 1522641"/>
                <a:gd name="connsiteX4" fmla="*/ 0 w 806901"/>
                <a:gd name="connsiteY4" fmla="*/ 503672 h 1522641"/>
                <a:gd name="connsiteX5" fmla="*/ 450821 w 806901"/>
                <a:gd name="connsiteY5" fmla="*/ 700968 h 1522641"/>
                <a:gd name="connsiteX6" fmla="*/ 319878 w 80690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75857 w 865961"/>
                <a:gd name="connsiteY2" fmla="*/ 815137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  <a:gd name="connsiteX0" fmla="*/ 319878 w 865961"/>
                <a:gd name="connsiteY0" fmla="*/ 0 h 1522641"/>
                <a:gd name="connsiteX1" fmla="*/ 865960 w 865961"/>
                <a:gd name="connsiteY1" fmla="*/ 1012964 h 1522641"/>
                <a:gd name="connsiteX2" fmla="*/ 445997 w 865961"/>
                <a:gd name="connsiteY2" fmla="*/ 861940 h 1522641"/>
                <a:gd name="connsiteX3" fmla="*/ 585799 w 865961"/>
                <a:gd name="connsiteY3" fmla="*/ 1522641 h 1522641"/>
                <a:gd name="connsiteX4" fmla="*/ 0 w 865961"/>
                <a:gd name="connsiteY4" fmla="*/ 503672 h 1522641"/>
                <a:gd name="connsiteX5" fmla="*/ 450821 w 865961"/>
                <a:gd name="connsiteY5" fmla="*/ 700968 h 1522641"/>
                <a:gd name="connsiteX6" fmla="*/ 319878 w 865961"/>
                <a:gd name="connsiteY6" fmla="*/ 0 h 152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61" h="1522641">
                  <a:moveTo>
                    <a:pt x="319878" y="0"/>
                  </a:moveTo>
                  <a:lnTo>
                    <a:pt x="865960" y="1012964"/>
                  </a:lnTo>
                  <a:lnTo>
                    <a:pt x="445997" y="861940"/>
                  </a:lnTo>
                  <a:cubicBezTo>
                    <a:pt x="444170" y="1059972"/>
                    <a:pt x="587626" y="1324609"/>
                    <a:pt x="585799" y="1522641"/>
                  </a:cubicBezTo>
                  <a:lnTo>
                    <a:pt x="0" y="503672"/>
                  </a:lnTo>
                  <a:lnTo>
                    <a:pt x="450821" y="700968"/>
                  </a:lnTo>
                  <a:cubicBezTo>
                    <a:pt x="450821" y="491764"/>
                    <a:pt x="319878" y="209204"/>
                    <a:pt x="31987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-301346" y="798533"/>
            <a:ext cx="2131281" cy="1453434"/>
            <a:chOff x="-301346" y="798533"/>
            <a:chExt cx="2131281" cy="1453434"/>
          </a:xfrm>
        </p:grpSpPr>
        <p:sp>
          <p:nvSpPr>
            <p:cNvPr id="9" name="Freeform 8"/>
            <p:cNvSpPr/>
            <p:nvPr/>
          </p:nvSpPr>
          <p:spPr>
            <a:xfrm rot="2062115">
              <a:off x="729413" y="1132447"/>
              <a:ext cx="1100522" cy="1119520"/>
            </a:xfrm>
            <a:custGeom>
              <a:avLst/>
              <a:gdLst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0098 w 1117102"/>
                <a:gd name="connsiteY13" fmla="*/ 495849 h 1119520"/>
                <a:gd name="connsiteX14" fmla="*/ 16214 w 1117102"/>
                <a:gd name="connsiteY14" fmla="*/ 494102 h 1119520"/>
                <a:gd name="connsiteX15" fmla="*/ 16580 w 1117102"/>
                <a:gd name="connsiteY15" fmla="*/ 495501 h 1119520"/>
                <a:gd name="connsiteX16" fmla="*/ 16580 w 1117102"/>
                <a:gd name="connsiteY16" fmla="*/ 519208 h 1119520"/>
                <a:gd name="connsiteX17" fmla="*/ 53230 w 1117102"/>
                <a:gd name="connsiteY17" fmla="*/ 504961 h 1119520"/>
                <a:gd name="connsiteX18" fmla="*/ 163187 w 1117102"/>
                <a:gd name="connsiteY18" fmla="*/ 352712 h 1119520"/>
                <a:gd name="connsiteX19" fmla="*/ 280970 w 1117102"/>
                <a:gd name="connsiteY19" fmla="*/ 263948 h 1119520"/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0098 w 1117102"/>
                <a:gd name="connsiteY13" fmla="*/ 495849 h 1119520"/>
                <a:gd name="connsiteX14" fmla="*/ 16214 w 1117102"/>
                <a:gd name="connsiteY14" fmla="*/ 494102 h 1119520"/>
                <a:gd name="connsiteX15" fmla="*/ 16580 w 1117102"/>
                <a:gd name="connsiteY15" fmla="*/ 495501 h 1119520"/>
                <a:gd name="connsiteX16" fmla="*/ 16580 w 1117102"/>
                <a:gd name="connsiteY16" fmla="*/ 519208 h 1119520"/>
                <a:gd name="connsiteX17" fmla="*/ 53230 w 1117102"/>
                <a:gd name="connsiteY17" fmla="*/ 504961 h 1119520"/>
                <a:gd name="connsiteX18" fmla="*/ 163187 w 1117102"/>
                <a:gd name="connsiteY18" fmla="*/ 352712 h 1119520"/>
                <a:gd name="connsiteX19" fmla="*/ 280970 w 1117102"/>
                <a:gd name="connsiteY19" fmla="*/ 263948 h 1119520"/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0098 w 1117102"/>
                <a:gd name="connsiteY13" fmla="*/ 495849 h 1119520"/>
                <a:gd name="connsiteX14" fmla="*/ 16214 w 1117102"/>
                <a:gd name="connsiteY14" fmla="*/ 494102 h 1119520"/>
                <a:gd name="connsiteX15" fmla="*/ 16580 w 1117102"/>
                <a:gd name="connsiteY15" fmla="*/ 519208 h 1119520"/>
                <a:gd name="connsiteX16" fmla="*/ 53230 w 1117102"/>
                <a:gd name="connsiteY16" fmla="*/ 504961 h 1119520"/>
                <a:gd name="connsiteX17" fmla="*/ 163187 w 1117102"/>
                <a:gd name="connsiteY17" fmla="*/ 352712 h 1119520"/>
                <a:gd name="connsiteX18" fmla="*/ 280970 w 1117102"/>
                <a:gd name="connsiteY18" fmla="*/ 263948 h 1119520"/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0098 w 1117102"/>
                <a:gd name="connsiteY13" fmla="*/ 495849 h 1119520"/>
                <a:gd name="connsiteX14" fmla="*/ 16580 w 1117102"/>
                <a:gd name="connsiteY14" fmla="*/ 519208 h 1119520"/>
                <a:gd name="connsiteX15" fmla="*/ 53230 w 1117102"/>
                <a:gd name="connsiteY15" fmla="*/ 504961 h 1119520"/>
                <a:gd name="connsiteX16" fmla="*/ 163187 w 1117102"/>
                <a:gd name="connsiteY16" fmla="*/ 352712 h 1119520"/>
                <a:gd name="connsiteX17" fmla="*/ 280970 w 1117102"/>
                <a:gd name="connsiteY17" fmla="*/ 263948 h 1119520"/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6580 w 1117102"/>
                <a:gd name="connsiteY13" fmla="*/ 519208 h 1119520"/>
                <a:gd name="connsiteX14" fmla="*/ 53230 w 1117102"/>
                <a:gd name="connsiteY14" fmla="*/ 504961 h 1119520"/>
                <a:gd name="connsiteX15" fmla="*/ 163187 w 1117102"/>
                <a:gd name="connsiteY15" fmla="*/ 352712 h 1119520"/>
                <a:gd name="connsiteX16" fmla="*/ 280970 w 1117102"/>
                <a:gd name="connsiteY16" fmla="*/ 263948 h 1119520"/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6580 w 1117102"/>
                <a:gd name="connsiteY13" fmla="*/ 519208 h 1119520"/>
                <a:gd name="connsiteX14" fmla="*/ 53230 w 1117102"/>
                <a:gd name="connsiteY14" fmla="*/ 504961 h 1119520"/>
                <a:gd name="connsiteX15" fmla="*/ 163187 w 1117102"/>
                <a:gd name="connsiteY15" fmla="*/ 352712 h 1119520"/>
                <a:gd name="connsiteX16" fmla="*/ 280970 w 1117102"/>
                <a:gd name="connsiteY16" fmla="*/ 263948 h 1119520"/>
                <a:gd name="connsiteX0" fmla="*/ 280970 w 1117102"/>
                <a:gd name="connsiteY0" fmla="*/ 263948 h 1119520"/>
                <a:gd name="connsiteX1" fmla="*/ 706388 w 1117102"/>
                <a:gd name="connsiteY1" fmla="*/ 20162 h 1119520"/>
                <a:gd name="connsiteX2" fmla="*/ 775867 w 1117102"/>
                <a:gd name="connsiteY2" fmla="*/ 4813 h 1119520"/>
                <a:gd name="connsiteX3" fmla="*/ 806820 w 1117102"/>
                <a:gd name="connsiteY3" fmla="*/ 75346 h 1119520"/>
                <a:gd name="connsiteX4" fmla="*/ 588921 w 1117102"/>
                <a:gd name="connsiteY4" fmla="*/ 372448 h 1119520"/>
                <a:gd name="connsiteX5" fmla="*/ 938531 w 1117102"/>
                <a:gd name="connsiteY5" fmla="*/ 341435 h 1119520"/>
                <a:gd name="connsiteX6" fmla="*/ 1025933 w 1117102"/>
                <a:gd name="connsiteY6" fmla="*/ 516239 h 1119520"/>
                <a:gd name="connsiteX7" fmla="*/ 1034391 w 1117102"/>
                <a:gd name="connsiteY7" fmla="*/ 702321 h 1119520"/>
                <a:gd name="connsiteX8" fmla="*/ 1014655 w 1117102"/>
                <a:gd name="connsiteY8" fmla="*/ 913779 h 1119520"/>
                <a:gd name="connsiteX9" fmla="*/ 1006197 w 1117102"/>
                <a:gd name="connsiteY9" fmla="*/ 1054750 h 1119520"/>
                <a:gd name="connsiteX10" fmla="*/ 259048 w 1117102"/>
                <a:gd name="connsiteY10" fmla="*/ 1066027 h 1119520"/>
                <a:gd name="connsiteX11" fmla="*/ 23491 w 1117102"/>
                <a:gd name="connsiteY11" fmla="*/ 992277 h 1119520"/>
                <a:gd name="connsiteX12" fmla="*/ 0 w 1117102"/>
                <a:gd name="connsiteY12" fmla="*/ 957928 h 1119520"/>
                <a:gd name="connsiteX13" fmla="*/ 16580 w 1117102"/>
                <a:gd name="connsiteY13" fmla="*/ 519208 h 1119520"/>
                <a:gd name="connsiteX14" fmla="*/ 53230 w 1117102"/>
                <a:gd name="connsiteY14" fmla="*/ 504961 h 1119520"/>
                <a:gd name="connsiteX15" fmla="*/ 163187 w 1117102"/>
                <a:gd name="connsiteY15" fmla="*/ 352712 h 1119520"/>
                <a:gd name="connsiteX16" fmla="*/ 280970 w 1117102"/>
                <a:gd name="connsiteY16" fmla="*/ 263948 h 1119520"/>
                <a:gd name="connsiteX0" fmla="*/ 264390 w 1100522"/>
                <a:gd name="connsiteY0" fmla="*/ 263948 h 1119520"/>
                <a:gd name="connsiteX1" fmla="*/ 689808 w 1100522"/>
                <a:gd name="connsiteY1" fmla="*/ 20162 h 1119520"/>
                <a:gd name="connsiteX2" fmla="*/ 759287 w 1100522"/>
                <a:gd name="connsiteY2" fmla="*/ 4813 h 1119520"/>
                <a:gd name="connsiteX3" fmla="*/ 790240 w 1100522"/>
                <a:gd name="connsiteY3" fmla="*/ 75346 h 1119520"/>
                <a:gd name="connsiteX4" fmla="*/ 572341 w 1100522"/>
                <a:gd name="connsiteY4" fmla="*/ 372448 h 1119520"/>
                <a:gd name="connsiteX5" fmla="*/ 921951 w 1100522"/>
                <a:gd name="connsiteY5" fmla="*/ 341435 h 1119520"/>
                <a:gd name="connsiteX6" fmla="*/ 1009353 w 1100522"/>
                <a:gd name="connsiteY6" fmla="*/ 516239 h 1119520"/>
                <a:gd name="connsiteX7" fmla="*/ 1017811 w 1100522"/>
                <a:gd name="connsiteY7" fmla="*/ 702321 h 1119520"/>
                <a:gd name="connsiteX8" fmla="*/ 998075 w 1100522"/>
                <a:gd name="connsiteY8" fmla="*/ 913779 h 1119520"/>
                <a:gd name="connsiteX9" fmla="*/ 989617 w 1100522"/>
                <a:gd name="connsiteY9" fmla="*/ 1054750 h 1119520"/>
                <a:gd name="connsiteX10" fmla="*/ 242468 w 1100522"/>
                <a:gd name="connsiteY10" fmla="*/ 1066027 h 1119520"/>
                <a:gd name="connsiteX11" fmla="*/ 6911 w 1100522"/>
                <a:gd name="connsiteY11" fmla="*/ 992277 h 1119520"/>
                <a:gd name="connsiteX12" fmla="*/ 0 w 1100522"/>
                <a:gd name="connsiteY12" fmla="*/ 519208 h 1119520"/>
                <a:gd name="connsiteX13" fmla="*/ 36650 w 1100522"/>
                <a:gd name="connsiteY13" fmla="*/ 504961 h 1119520"/>
                <a:gd name="connsiteX14" fmla="*/ 146607 w 1100522"/>
                <a:gd name="connsiteY14" fmla="*/ 352712 h 1119520"/>
                <a:gd name="connsiteX15" fmla="*/ 264390 w 1100522"/>
                <a:gd name="connsiteY15" fmla="*/ 263948 h 111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00522" h="1119520">
                  <a:moveTo>
                    <a:pt x="264390" y="263948"/>
                  </a:moveTo>
                  <a:cubicBezTo>
                    <a:pt x="381257" y="190131"/>
                    <a:pt x="502300" y="148084"/>
                    <a:pt x="689808" y="20162"/>
                  </a:cubicBezTo>
                  <a:cubicBezTo>
                    <a:pt x="726679" y="1841"/>
                    <a:pt x="735351" y="-5755"/>
                    <a:pt x="759287" y="4813"/>
                  </a:cubicBezTo>
                  <a:cubicBezTo>
                    <a:pt x="781648" y="17423"/>
                    <a:pt x="787052" y="43633"/>
                    <a:pt x="790240" y="75346"/>
                  </a:cubicBezTo>
                  <a:cubicBezTo>
                    <a:pt x="775103" y="234834"/>
                    <a:pt x="383440" y="362110"/>
                    <a:pt x="572341" y="372448"/>
                  </a:cubicBezTo>
                  <a:cubicBezTo>
                    <a:pt x="705794" y="359291"/>
                    <a:pt x="777220" y="346134"/>
                    <a:pt x="921951" y="341435"/>
                  </a:cubicBezTo>
                  <a:cubicBezTo>
                    <a:pt x="1053524" y="343314"/>
                    <a:pt x="1075140" y="426957"/>
                    <a:pt x="1009353" y="516239"/>
                  </a:cubicBezTo>
                  <a:cubicBezTo>
                    <a:pt x="1092056" y="520938"/>
                    <a:pt x="1160663" y="649692"/>
                    <a:pt x="1017811" y="702321"/>
                  </a:cubicBezTo>
                  <a:cubicBezTo>
                    <a:pt x="1154083" y="786904"/>
                    <a:pt x="1076080" y="894043"/>
                    <a:pt x="998075" y="913779"/>
                  </a:cubicBezTo>
                  <a:cubicBezTo>
                    <a:pt x="1063862" y="972986"/>
                    <a:pt x="1056344" y="1018097"/>
                    <a:pt x="989617" y="1054750"/>
                  </a:cubicBezTo>
                  <a:cubicBezTo>
                    <a:pt x="841597" y="1115838"/>
                    <a:pt x="459094" y="1158129"/>
                    <a:pt x="242468" y="1066027"/>
                  </a:cubicBezTo>
                  <a:cubicBezTo>
                    <a:pt x="142822" y="1031908"/>
                    <a:pt x="78047" y="996188"/>
                    <a:pt x="6911" y="992277"/>
                  </a:cubicBezTo>
                  <a:lnTo>
                    <a:pt x="0" y="519208"/>
                  </a:lnTo>
                  <a:cubicBezTo>
                    <a:pt x="9193" y="517763"/>
                    <a:pt x="20149" y="513929"/>
                    <a:pt x="36650" y="504961"/>
                  </a:cubicBezTo>
                  <a:cubicBezTo>
                    <a:pt x="57325" y="453272"/>
                    <a:pt x="83170" y="410510"/>
                    <a:pt x="146607" y="352712"/>
                  </a:cubicBezTo>
                  <a:cubicBezTo>
                    <a:pt x="186942" y="316689"/>
                    <a:pt x="225434" y="288554"/>
                    <a:pt x="264390" y="263948"/>
                  </a:cubicBezTo>
                  <a:close/>
                </a:path>
              </a:pathLst>
            </a:custGeom>
            <a:solidFill>
              <a:srgbClr val="F4B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56" name="Rectangle 55"/>
            <p:cNvSpPr/>
            <p:nvPr/>
          </p:nvSpPr>
          <p:spPr>
            <a:xfrm rot="2088680">
              <a:off x="500187" y="1191785"/>
              <a:ext cx="251778" cy="561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57" name="Rectangle 56"/>
            <p:cNvSpPr/>
            <p:nvPr/>
          </p:nvSpPr>
          <p:spPr>
            <a:xfrm rot="2088680">
              <a:off x="-301346" y="798533"/>
              <a:ext cx="895191" cy="730615"/>
            </a:xfrm>
            <a:custGeom>
              <a:avLst/>
              <a:gdLst/>
              <a:ahLst/>
              <a:cxnLst/>
              <a:rect l="l" t="t" r="r" b="b"/>
              <a:pathLst>
                <a:path w="895191" h="730615">
                  <a:moveTo>
                    <a:pt x="0" y="0"/>
                  </a:moveTo>
                  <a:lnTo>
                    <a:pt x="895191" y="0"/>
                  </a:lnTo>
                  <a:lnTo>
                    <a:pt x="895191" y="730615"/>
                  </a:lnTo>
                  <a:lnTo>
                    <a:pt x="508005" y="7306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490431" y="1573495"/>
              <a:ext cx="94897" cy="9489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4457624" y="1694734"/>
            <a:ext cx="3809914" cy="211360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ID" sz="3500" b="1" dirty="0">
                <a:solidFill>
                  <a:schemeClr val="tx1"/>
                </a:solidFill>
                <a:latin typeface="FZShuTi" panose="02010601030101010101" pitchFamily="2" charset="-122"/>
                <a:ea typeface="FZShuTi" panose="02010601030101010101" pitchFamily="2" charset="-122"/>
              </a:rPr>
              <a:t>IKM </a:t>
            </a:r>
            <a:r>
              <a:rPr lang="en-ID" sz="3500" b="1" dirty="0" err="1">
                <a:solidFill>
                  <a:schemeClr val="tx1"/>
                </a:solidFill>
                <a:latin typeface="FZShuTi" panose="02010601030101010101" pitchFamily="2" charset="-122"/>
                <a:ea typeface="FZShuTi" panose="02010601030101010101" pitchFamily="2" charset="-122"/>
              </a:rPr>
              <a:t>Tangguh</a:t>
            </a:r>
            <a:endParaRPr lang="en-ID" sz="3500" b="1" dirty="0">
              <a:solidFill>
                <a:schemeClr val="tx1"/>
              </a:solidFill>
              <a:latin typeface="FZShuTi" panose="02010601030101010101" pitchFamily="2" charset="-122"/>
              <a:ea typeface="FZShuTi" panose="02010601030101010101" pitchFamily="2" charset="-122"/>
            </a:endParaRPr>
          </a:p>
          <a:p>
            <a:pPr algn="ctr">
              <a:defRPr/>
            </a:pPr>
            <a:r>
              <a:rPr lang="en-ID" sz="3500" b="1" dirty="0">
                <a:solidFill>
                  <a:schemeClr val="tx1"/>
                </a:solidFill>
                <a:latin typeface="FZShuTi" panose="02010601030101010101" pitchFamily="2" charset="-122"/>
                <a:ea typeface="FZShuTi" panose="02010601030101010101" pitchFamily="2" charset="-122"/>
              </a:rPr>
              <a:t>UKM </a:t>
            </a:r>
            <a:r>
              <a:rPr lang="en-ID" sz="3500" b="1" dirty="0" err="1">
                <a:solidFill>
                  <a:schemeClr val="tx1"/>
                </a:solidFill>
                <a:latin typeface="FZShuTi" panose="02010601030101010101" pitchFamily="2" charset="-122"/>
                <a:ea typeface="FZShuTi" panose="02010601030101010101" pitchFamily="2" charset="-122"/>
              </a:rPr>
              <a:t>Maju</a:t>
            </a:r>
            <a:endParaRPr lang="en-US" sz="3500" b="1" dirty="0">
              <a:solidFill>
                <a:schemeClr val="tx1"/>
              </a:solidFill>
              <a:latin typeface="FZShuTi" panose="02010601030101010101" pitchFamily="2" charset="-122"/>
              <a:ea typeface="FZShuTi" panose="02010601030101010101" pitchFamily="2" charset="-122"/>
            </a:endParaRPr>
          </a:p>
        </p:txBody>
      </p:sp>
      <p:pic>
        <p:nvPicPr>
          <p:cNvPr id="54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2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564803359"/>
              </p:ext>
            </p:extLst>
          </p:nvPr>
        </p:nvGraphicFramePr>
        <p:xfrm>
          <a:off x="395536" y="2558318"/>
          <a:ext cx="8352928" cy="73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" y="0"/>
            <a:ext cx="91462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3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339502"/>
            <a:ext cx="9144000" cy="1080120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latin typeface="Arial Narrow" panose="020B0606020202030204" pitchFamily="34" charset="0"/>
              </a:rPr>
              <a:t>Program </a:t>
            </a:r>
            <a:r>
              <a:rPr lang="en-US" sz="3500" dirty="0" err="1">
                <a:latin typeface="Arial Narrow" panose="020B0606020202030204" pitchFamily="34" charset="0"/>
              </a:rPr>
              <a:t>Prioritas</a:t>
            </a:r>
            <a:r>
              <a:rPr lang="en-US" sz="3500" dirty="0">
                <a:latin typeface="Arial Narrow" panose="020B0606020202030204" pitchFamily="34" charset="0"/>
              </a:rPr>
              <a:t> </a:t>
            </a:r>
            <a:r>
              <a:rPr lang="en-US" sz="3500" dirty="0" err="1">
                <a:latin typeface="Arial Narrow" panose="020B0606020202030204" pitchFamily="34" charset="0"/>
              </a:rPr>
              <a:t>Walikota</a:t>
            </a:r>
            <a:r>
              <a:rPr lang="en-US" sz="3500" dirty="0">
                <a:latin typeface="Arial Narrow" panose="020B0606020202030204" pitchFamily="34" charset="0"/>
              </a:rPr>
              <a:t> Surakarta</a:t>
            </a:r>
            <a:br>
              <a:rPr lang="en-US" sz="3500" dirty="0">
                <a:latin typeface="Arial Narrow" panose="020B0606020202030204" pitchFamily="34" charset="0"/>
              </a:rPr>
            </a:br>
            <a:r>
              <a:rPr lang="en-US" sz="3500" dirty="0" err="1">
                <a:latin typeface="Arial Narrow" panose="020B0606020202030204" pitchFamily="34" charset="0"/>
              </a:rPr>
              <a:t>Tahun</a:t>
            </a:r>
            <a:r>
              <a:rPr lang="en-US" sz="3500" dirty="0">
                <a:latin typeface="Arial Narrow" panose="020B0606020202030204" pitchFamily="34" charset="0"/>
              </a:rPr>
              <a:t> 2021 – 2026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1560" y="1635646"/>
            <a:ext cx="7776864" cy="3096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1.	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Bangkit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dari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pandemi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Covid-19</a:t>
            </a: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2.	</a:t>
            </a:r>
            <a:r>
              <a:rPr lang="en-US" sz="2000" dirty="0" err="1">
                <a:latin typeface="Arial Narrow" panose="020B0606020202030204" pitchFamily="34" charset="0"/>
              </a:rPr>
              <a:t>Pendapatan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daerah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dan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pembiayaan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pembangunan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3.	</a:t>
            </a:r>
            <a:r>
              <a:rPr lang="en-US" sz="2000" dirty="0" err="1">
                <a:latin typeface="Arial Narrow" panose="020B0606020202030204" pitchFamily="34" charset="0"/>
              </a:rPr>
              <a:t>Pendidikan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dan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kesehatan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4.	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Pariwisata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dan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industri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kreatif</a:t>
            </a:r>
            <a:endParaRPr lang="en-US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5.	Tata </a:t>
            </a:r>
            <a:r>
              <a:rPr lang="en-US" sz="2000" dirty="0" err="1">
                <a:latin typeface="Arial Narrow" panose="020B0606020202030204" pitchFamily="34" charset="0"/>
              </a:rPr>
              <a:t>ruang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dan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infrastruktur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6.	</a:t>
            </a:r>
            <a:r>
              <a:rPr lang="en-US" sz="2000" dirty="0" err="1">
                <a:latin typeface="Arial Narrow" panose="020B0606020202030204" pitchFamily="34" charset="0"/>
              </a:rPr>
              <a:t>Investasi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kebudayaan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7.	</a:t>
            </a:r>
            <a:r>
              <a:rPr lang="en-US" sz="2000" dirty="0" err="1">
                <a:latin typeface="Arial Narrow" panose="020B0606020202030204" pitchFamily="34" charset="0"/>
              </a:rPr>
              <a:t>Kepemudaan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dan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kesetaran</a:t>
            </a:r>
            <a:r>
              <a:rPr lang="en-US" sz="2000" dirty="0">
                <a:latin typeface="Arial Narrow" panose="020B0606020202030204" pitchFamily="34" charset="0"/>
              </a:rPr>
              <a:t> gender</a:t>
            </a:r>
          </a:p>
          <a:p>
            <a:pPr marL="265113" indent="-265113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2000" dirty="0">
                <a:latin typeface="Arial Narrow" panose="020B0606020202030204" pitchFamily="34" charset="0"/>
              </a:rPr>
              <a:t>8.	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Kerja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sama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Soloraya</a:t>
            </a:r>
            <a:endParaRPr lang="en-US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5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124"/>
            <a:ext cx="9144000" cy="884466"/>
          </a:xfrm>
        </p:spPr>
        <p:txBody>
          <a:bodyPr/>
          <a:lstStyle/>
          <a:p>
            <a:r>
              <a:rPr lang="en-US" altLang="ko-KR" sz="3000" dirty="0">
                <a:solidFill>
                  <a:schemeClr val="tx1"/>
                </a:solidFill>
              </a:rPr>
              <a:t>Sentra </a:t>
            </a:r>
            <a:r>
              <a:rPr lang="en-US" altLang="ko-KR" sz="3000" dirty="0" err="1">
                <a:solidFill>
                  <a:schemeClr val="tx1"/>
                </a:solidFill>
              </a:rPr>
              <a:t>Industri</a:t>
            </a:r>
            <a:r>
              <a:rPr lang="en-US" altLang="ko-KR" sz="3000" dirty="0">
                <a:solidFill>
                  <a:schemeClr val="tx1"/>
                </a:solidFill>
              </a:rPr>
              <a:t> Kecil </a:t>
            </a:r>
            <a:r>
              <a:rPr lang="en-US" altLang="ko-KR" sz="3000" dirty="0" err="1">
                <a:solidFill>
                  <a:schemeClr val="tx1"/>
                </a:solidFill>
              </a:rPr>
              <a:t>dan</a:t>
            </a:r>
            <a:r>
              <a:rPr lang="en-US" altLang="ko-KR" sz="3000" dirty="0">
                <a:solidFill>
                  <a:schemeClr val="tx1"/>
                </a:solidFill>
              </a:rPr>
              <a:t> </a:t>
            </a:r>
            <a:r>
              <a:rPr lang="en-US" altLang="ko-KR" sz="3000" dirty="0" err="1">
                <a:solidFill>
                  <a:schemeClr val="tx1"/>
                </a:solidFill>
              </a:rPr>
              <a:t>Menengah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1560" y="3003798"/>
            <a:ext cx="8102362" cy="1552788"/>
            <a:chOff x="541393" y="1168566"/>
            <a:chExt cx="8102362" cy="1552788"/>
          </a:xfrm>
        </p:grpSpPr>
        <p:sp>
          <p:nvSpPr>
            <p:cNvPr id="3" name="Chevron 2"/>
            <p:cNvSpPr/>
            <p:nvPr/>
          </p:nvSpPr>
          <p:spPr>
            <a:xfrm>
              <a:off x="541393" y="1558628"/>
              <a:ext cx="1428225" cy="772664"/>
            </a:xfrm>
            <a:prstGeom prst="chevron">
              <a:avLst>
                <a:gd name="adj" fmla="val 4485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761977" y="1558628"/>
              <a:ext cx="1428225" cy="772664"/>
            </a:xfrm>
            <a:prstGeom prst="chevron">
              <a:avLst>
                <a:gd name="adj" fmla="val 4485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2982561" y="1558628"/>
              <a:ext cx="1428225" cy="772664"/>
            </a:xfrm>
            <a:prstGeom prst="chevron">
              <a:avLst>
                <a:gd name="adj" fmla="val 4485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4203145" y="1558628"/>
              <a:ext cx="1428225" cy="772664"/>
            </a:xfrm>
            <a:prstGeom prst="chevron">
              <a:avLst>
                <a:gd name="adj" fmla="val 4485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5423729" y="1558628"/>
              <a:ext cx="1428225" cy="772664"/>
            </a:xfrm>
            <a:prstGeom prst="chevron">
              <a:avLst>
                <a:gd name="adj" fmla="val 4485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Up Arrow 7"/>
            <p:cNvSpPr/>
            <p:nvPr/>
          </p:nvSpPr>
          <p:spPr>
            <a:xfrm rot="5400000">
              <a:off x="6859530" y="937129"/>
              <a:ext cx="1552788" cy="2015662"/>
            </a:xfrm>
            <a:custGeom>
              <a:avLst/>
              <a:gdLst/>
              <a:ahLst/>
              <a:cxnLst/>
              <a:rect l="l" t="t" r="r" b="b"/>
              <a:pathLst>
                <a:path w="1552788" h="2015662">
                  <a:moveTo>
                    <a:pt x="0" y="736643"/>
                  </a:moveTo>
                  <a:lnTo>
                    <a:pt x="776394" y="0"/>
                  </a:lnTo>
                  <a:lnTo>
                    <a:pt x="1552788" y="736643"/>
                  </a:lnTo>
                  <a:lnTo>
                    <a:pt x="1164591" y="736643"/>
                  </a:lnTo>
                  <a:lnTo>
                    <a:pt x="1164591" y="2015662"/>
                  </a:lnTo>
                  <a:lnTo>
                    <a:pt x="1162556" y="2015662"/>
                  </a:lnTo>
                  <a:lnTo>
                    <a:pt x="776394" y="1669237"/>
                  </a:lnTo>
                  <a:lnTo>
                    <a:pt x="390233" y="2015662"/>
                  </a:lnTo>
                  <a:lnTo>
                    <a:pt x="388197" y="2015662"/>
                  </a:lnTo>
                  <a:lnTo>
                    <a:pt x="388197" y="7366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34" name="Text Placeholder 8"/>
          <p:cNvSpPr txBox="1">
            <a:spLocks/>
          </p:cNvSpPr>
          <p:nvPr/>
        </p:nvSpPr>
        <p:spPr>
          <a:xfrm>
            <a:off x="395537" y="1275606"/>
            <a:ext cx="8280919" cy="29876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0" algn="just" defTabSz="1096823">
              <a:spcBef>
                <a:spcPts val="387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ID" altLang="en-US" sz="1600" dirty="0">
                <a:latin typeface="Arial" pitchFamily="34" charset="0"/>
                <a:cs typeface="Arial" pitchFamily="34" charset="0"/>
              </a:rPr>
              <a:t>16 (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enam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belas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) Sentra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Industri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Kecil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Menengah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binaan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Pemerintah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Kota Surakarta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telah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ditetapkan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melalui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Keputusan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Walikota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Surakarta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Nomor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: 536/60 TAHUN 2019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 Sentra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Industri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 Kecil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en-ID" altLang="en-US" sz="1600" dirty="0" err="1">
                <a:latin typeface="Arial" pitchFamily="34" charset="0"/>
                <a:cs typeface="Arial" pitchFamily="34" charset="0"/>
              </a:rPr>
              <a:t>Menengah</a:t>
            </a:r>
            <a:r>
              <a:rPr lang="en-ID" altLang="en-US" sz="16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6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219075"/>
          </a:xfrm>
          <a:prstGeom prst="rect">
            <a:avLst/>
          </a:prstGeom>
        </p:spPr>
      </p:pic>
      <p:pic>
        <p:nvPicPr>
          <p:cNvPr id="3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369" y="4952627"/>
            <a:ext cx="8457631" cy="190873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-1259" y="4238618"/>
            <a:ext cx="904875" cy="904875"/>
          </a:xfrm>
          <a:custGeom>
            <a:avLst/>
            <a:gdLst/>
            <a:ahLst/>
            <a:cxnLst/>
            <a:rect l="l" t="t" r="r" b="b"/>
            <a:pathLst>
              <a:path w="1809750" h="1809750">
                <a:moveTo>
                  <a:pt x="0" y="0"/>
                </a:moveTo>
                <a:lnTo>
                  <a:pt x="1809726" y="1809749"/>
                </a:lnTo>
                <a:lnTo>
                  <a:pt x="904868" y="1809749"/>
                </a:lnTo>
                <a:lnTo>
                  <a:pt x="0" y="18097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57200" latinLnBrk="0"/>
            <a:endParaRPr sz="900">
              <a:solidFill>
                <a:prstClr val="black"/>
              </a:solidFill>
              <a:latin typeface="Rockwell" panose="02060603020205020403"/>
            </a:endParaRPr>
          </a:p>
        </p:txBody>
      </p:sp>
      <p:sp>
        <p:nvSpPr>
          <p:cNvPr id="5" name="object 11"/>
          <p:cNvSpPr txBox="1">
            <a:spLocks/>
          </p:cNvSpPr>
          <p:nvPr/>
        </p:nvSpPr>
        <p:spPr>
          <a:xfrm>
            <a:off x="-1259" y="323850"/>
            <a:ext cx="9145259" cy="56810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 algn="ctr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0" i="0" kern="1200" cap="none" spc="-225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6350" defTabSz="685800">
              <a:lnSpc>
                <a:spcPct val="100000"/>
              </a:lnSpc>
              <a:spcBef>
                <a:spcPts val="70"/>
              </a:spcBef>
            </a:pPr>
            <a:r>
              <a:rPr lang="id-ID" sz="1775" b="1" spc="43" dirty="0">
                <a:solidFill>
                  <a:srgbClr val="000000"/>
                </a:solidFill>
                <a:latin typeface="Arial"/>
                <a:cs typeface="Arial"/>
              </a:rPr>
              <a:t>16 SENTRA INDUSTRI KECIL DAN MENENGAH DI KOTA SURAKARTA</a:t>
            </a:r>
          </a:p>
          <a:p>
            <a:pPr marL="6350" defTabSz="685800">
              <a:lnSpc>
                <a:spcPct val="100000"/>
              </a:lnSpc>
              <a:spcBef>
                <a:spcPts val="70"/>
              </a:spcBef>
            </a:pPr>
            <a:r>
              <a:rPr lang="id-ID" sz="1775" b="1" spc="43" dirty="0">
                <a:solidFill>
                  <a:srgbClr val="000000"/>
                </a:solidFill>
                <a:latin typeface="Arial"/>
                <a:cs typeface="Arial"/>
              </a:rPr>
              <a:t>SESUAI KEPUTUSAN WALIKOTA SURAKARTA</a:t>
            </a:r>
            <a:endParaRPr lang="fi-FI" sz="1775" spc="-11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67100" y="1221410"/>
            <a:ext cx="1028132" cy="9906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AFBF41">
                    <a:lumMod val="20000"/>
                    <a:lumOff val="80000"/>
                  </a:srgbClr>
                </a:solidFill>
                <a:latin typeface="Rockwell" panose="02060603020205020403"/>
              </a:rPr>
              <a:t>SENTRA SANGKAR BURUNG MANDIRI MAJU JAYA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24100" y="1209226"/>
            <a:ext cx="1028132" cy="990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F81B02">
                    <a:lumMod val="75000"/>
                  </a:srgbClr>
                </a:solidFill>
                <a:latin typeface="Rockwell" panose="02060603020205020403"/>
              </a:rPr>
              <a:t>SENTRA KAIN PERCA SSS (SOLIDARITAS SUMBER SEJAHTERA)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81100" y="1181293"/>
            <a:ext cx="1028132" cy="990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prstClr val="black"/>
                </a:solidFill>
                <a:latin typeface="Rockwell" panose="02060603020205020403"/>
              </a:rPr>
              <a:t>SENTRA BATIK KAUMAN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724" y="1181293"/>
            <a:ext cx="1028132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prstClr val="white"/>
                </a:solidFill>
                <a:latin typeface="Rockwell" panose="02060603020205020403"/>
              </a:rPr>
              <a:t>SENTRA BATIK LAWEYAN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77769" y="3078926"/>
            <a:ext cx="1028132" cy="990600"/>
          </a:xfrm>
          <a:prstGeom prst="roundRect">
            <a:avLst/>
          </a:prstGeom>
          <a:solidFill>
            <a:srgbClr val="1DE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000066"/>
                </a:solidFill>
                <a:latin typeface="Rockwell" panose="02060603020205020403"/>
              </a:rPr>
              <a:t>SENTRA IKM KREATIF SEMANGGI HARMONI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34769" y="3083244"/>
            <a:ext cx="1028132" cy="9906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prstClr val="white">
                    <a:lumMod val="95000"/>
                  </a:prstClr>
                </a:solidFill>
                <a:latin typeface="Rockwell" panose="02060603020205020403"/>
              </a:rPr>
              <a:t>SENTRA BLANGKON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91769" y="3087019"/>
            <a:ext cx="1028132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F81B02">
                    <a:lumMod val="75000"/>
                  </a:srgbClr>
                </a:solidFill>
                <a:latin typeface="Rockwell" panose="02060603020205020403"/>
              </a:rPr>
              <a:t>SENTRA KAMPUNG PERMATA JAYENGAN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48769" y="3087019"/>
            <a:ext cx="1028132" cy="9906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FFCC00"/>
                </a:solidFill>
                <a:latin typeface="Rockwell" panose="02060603020205020403"/>
              </a:rPr>
              <a:t>SENTRA BERKAH PAWON JOGOBAYAN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769" y="3087019"/>
            <a:ext cx="1028132" cy="9906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50C49F">
                    <a:lumMod val="20000"/>
                    <a:lumOff val="80000"/>
                  </a:srgbClr>
                </a:solidFill>
                <a:latin typeface="Rockwell" panose="02060603020205020403"/>
              </a:rPr>
              <a:t>SENTRA TAHU TEMPE SOLO TENGGARA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62769" y="3080927"/>
            <a:ext cx="1028132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prstClr val="black"/>
                </a:solidFill>
                <a:latin typeface="Rockwell" panose="02060603020205020403"/>
              </a:rPr>
              <a:t>SENTRA LETTER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219769" y="3080927"/>
            <a:ext cx="1028132" cy="9906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FC7715">
                    <a:lumMod val="20000"/>
                    <a:lumOff val="80000"/>
                  </a:srgbClr>
                </a:solidFill>
                <a:latin typeface="Rockwell" panose="02060603020205020403"/>
              </a:rPr>
              <a:t>SENTRA MEBEL MENTARI</a:t>
            </a:r>
            <a:endParaRPr lang="id-ID" sz="900" dirty="0">
              <a:solidFill>
                <a:srgbClr val="FC7715">
                  <a:lumMod val="20000"/>
                  <a:lumOff val="80000"/>
                </a:srgbClr>
              </a:solidFill>
              <a:latin typeface="Rockwell" panose="02060603020205020403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769" y="3078926"/>
            <a:ext cx="1028132" cy="9906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prstClr val="white">
                    <a:lumMod val="95000"/>
                  </a:prstClr>
                </a:solidFill>
                <a:latin typeface="Rockwell" panose="02060603020205020403"/>
              </a:rPr>
              <a:t>SENTRA SANGKAR BURUNG SARANA MAKMUR SEJAHTERA</a:t>
            </a:r>
            <a:endParaRPr lang="id-ID" sz="900" dirty="0">
              <a:solidFill>
                <a:prstClr val="white">
                  <a:lumMod val="95000"/>
                </a:prstClr>
              </a:solidFill>
              <a:latin typeface="Rockwell" panose="02060603020205020403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10100" y="1238250"/>
            <a:ext cx="1028132" cy="9906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FFFF00"/>
                </a:solidFill>
                <a:latin typeface="Rockwell" panose="02060603020205020403"/>
              </a:rPr>
              <a:t>SENTRA SANGKAR BURUNG SANGKAR BAMBU PANGURIPAN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15000" y="1221410"/>
            <a:ext cx="1158063" cy="990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454545">
                    <a:lumMod val="50000"/>
                  </a:srgbClr>
                </a:solidFill>
                <a:latin typeface="Rockwell" panose="02060603020205020403"/>
              </a:rPr>
              <a:t>SENTRA SANGKAR BURUNG KOMPASSONGO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72300" y="1238250"/>
            <a:ext cx="1028132" cy="99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B560D4">
                    <a:lumMod val="50000"/>
                  </a:srgbClr>
                </a:solidFill>
                <a:latin typeface="Rockwell" panose="02060603020205020403"/>
              </a:rPr>
              <a:t>SENTRA SANGKAR BURUNG USKAR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77769" y="1236022"/>
            <a:ext cx="1028132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id-ID" sz="900" b="1" dirty="0">
                <a:solidFill>
                  <a:srgbClr val="AFBF41">
                    <a:lumMod val="20000"/>
                    <a:lumOff val="80000"/>
                  </a:srgbClr>
                </a:solidFill>
                <a:latin typeface="Rockwell" panose="02060603020205020403"/>
              </a:rPr>
              <a:t>SENTRA SANGKAR BURUNG SOLO SANGKAR CRAFT</a:t>
            </a:r>
            <a:endParaRPr lang="id-ID" sz="900" dirty="0">
              <a:solidFill>
                <a:srgbClr val="AFBF41">
                  <a:lumMod val="20000"/>
                  <a:lumOff val="80000"/>
                </a:srgbClr>
              </a:solidFill>
              <a:latin typeface="Rockwell" panose="0206060302020502040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912" y="2106302"/>
            <a:ext cx="266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6001" y="2106562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05100" y="2106302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4066" y="211860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7066" y="215265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94746" y="215265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724" y="2152650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82875" y="2150228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8701" y="4008507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6463" y="398145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48113" y="400850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27598" y="4019550"/>
            <a:ext cx="399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95978" y="4019550"/>
            <a:ext cx="39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33874" y="4008507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96469" y="4008507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39469" y="4020914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id-ID" sz="2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6060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52627"/>
            <a:ext cx="9144000" cy="190873"/>
          </a:xfrm>
          <a:prstGeom prst="rect">
            <a:avLst/>
          </a:prstGeom>
        </p:spPr>
      </p:pic>
      <p:sp>
        <p:nvSpPr>
          <p:cNvPr id="41" name="object 11"/>
          <p:cNvSpPr txBox="1">
            <a:spLocks/>
          </p:cNvSpPr>
          <p:nvPr/>
        </p:nvSpPr>
        <p:spPr>
          <a:xfrm>
            <a:off x="2514600" y="610720"/>
            <a:ext cx="4057650" cy="3167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8890" rIns="0" bIns="0" rtlCol="0">
            <a:spAutoFit/>
          </a:bodyPr>
          <a:lstStyle>
            <a:lvl1pPr algn="ctr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0" i="0" kern="1200" cap="none" spc="-225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6350" defTabSz="685800">
              <a:lnSpc>
                <a:spcPct val="100000"/>
              </a:lnSpc>
              <a:spcBef>
                <a:spcPts val="70"/>
              </a:spcBef>
            </a:pPr>
            <a:r>
              <a:rPr lang="en-ID" sz="2000" b="1" spc="43" dirty="0" err="1">
                <a:solidFill>
                  <a:srgbClr val="000000"/>
                </a:solidFill>
                <a:latin typeface="Arial"/>
                <a:cs typeface="Arial"/>
              </a:rPr>
              <a:t>Jumlah</a:t>
            </a:r>
            <a:r>
              <a:rPr lang="en-ID" sz="2000" b="1" spc="43" dirty="0">
                <a:solidFill>
                  <a:srgbClr val="000000"/>
                </a:solidFill>
                <a:latin typeface="Arial"/>
                <a:cs typeface="Arial"/>
              </a:rPr>
              <a:t> IKM </a:t>
            </a:r>
            <a:r>
              <a:rPr lang="en-ID" sz="2000" b="1" spc="43" dirty="0" err="1">
                <a:solidFill>
                  <a:srgbClr val="000000"/>
                </a:solidFill>
                <a:latin typeface="Arial"/>
                <a:cs typeface="Arial"/>
              </a:rPr>
              <a:t>Terdaftar</a:t>
            </a:r>
            <a:r>
              <a:rPr lang="en-ID" sz="2000" b="1" spc="43" dirty="0">
                <a:solidFill>
                  <a:srgbClr val="000000"/>
                </a:solidFill>
                <a:latin typeface="Arial"/>
                <a:cs typeface="Arial"/>
              </a:rPr>
              <a:t> di </a:t>
            </a:r>
            <a:r>
              <a:rPr lang="en-ID" sz="2000" b="1" spc="43" dirty="0" err="1">
                <a:solidFill>
                  <a:srgbClr val="000000"/>
                </a:solidFill>
                <a:latin typeface="Arial"/>
                <a:cs typeface="Arial"/>
              </a:rPr>
              <a:t>SIIKa</a:t>
            </a:r>
            <a:endParaRPr lang="fi-FI" sz="2000" b="1" spc="4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-10551" y="1390650"/>
          <a:ext cx="6096000" cy="332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object 11"/>
          <p:cNvSpPr txBox="1">
            <a:spLocks/>
          </p:cNvSpPr>
          <p:nvPr/>
        </p:nvSpPr>
        <p:spPr>
          <a:xfrm>
            <a:off x="6705600" y="4286250"/>
            <a:ext cx="1866900" cy="1936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 algn="ctr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0" i="0" kern="1200" cap="none" spc="-225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6350" algn="l" defTabSz="685800">
              <a:lnSpc>
                <a:spcPct val="100000"/>
              </a:lnSpc>
              <a:spcBef>
                <a:spcPts val="70"/>
              </a:spcBef>
            </a:pPr>
            <a:r>
              <a:rPr lang="en-ID" sz="1200" b="1" spc="43" dirty="0">
                <a:solidFill>
                  <a:srgbClr val="000000"/>
                </a:solidFill>
                <a:latin typeface="Arial"/>
                <a:cs typeface="Arial"/>
              </a:rPr>
              <a:t>Total Data : 1.242 IKM</a:t>
            </a:r>
            <a:endParaRPr lang="id-ID" sz="1200" b="1" spc="43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22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1600" y="2251914"/>
            <a:ext cx="9144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2550350" y="2251914"/>
            <a:ext cx="9144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4129100" y="2251914"/>
            <a:ext cx="9144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86600" y="2251914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75617" y="3228222"/>
            <a:ext cx="1512168" cy="1412178"/>
            <a:chOff x="2113657" y="4283314"/>
            <a:chExt cx="3647460" cy="1412178"/>
          </a:xfrm>
        </p:grpSpPr>
        <p:sp>
          <p:nvSpPr>
            <p:cNvPr id="13" name="TextBox 12"/>
            <p:cNvSpPr txBox="1"/>
            <p:nvPr/>
          </p:nvSpPr>
          <p:spPr>
            <a:xfrm>
              <a:off x="2113657" y="4495163"/>
              <a:ext cx="3647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Oval 21"/>
          <p:cNvSpPr>
            <a:spLocks noChangeAspect="1"/>
          </p:cNvSpPr>
          <p:nvPr/>
        </p:nvSpPr>
        <p:spPr>
          <a:xfrm>
            <a:off x="4373625" y="2518895"/>
            <a:ext cx="396750" cy="40006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Rectangle 9"/>
          <p:cNvSpPr/>
          <p:nvPr/>
        </p:nvSpPr>
        <p:spPr>
          <a:xfrm>
            <a:off x="1250553" y="2542260"/>
            <a:ext cx="356493" cy="33370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30"/>
          <p:cNvSpPr/>
          <p:nvPr/>
        </p:nvSpPr>
        <p:spPr>
          <a:xfrm>
            <a:off x="2847850" y="2557503"/>
            <a:ext cx="319399" cy="31846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Oval 7"/>
          <p:cNvSpPr/>
          <p:nvPr/>
        </p:nvSpPr>
        <p:spPr>
          <a:xfrm>
            <a:off x="5973822" y="2517792"/>
            <a:ext cx="378792" cy="378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Block Arc 14"/>
          <p:cNvSpPr/>
          <p:nvPr/>
        </p:nvSpPr>
        <p:spPr>
          <a:xfrm rot="16200000">
            <a:off x="7547863" y="2508813"/>
            <a:ext cx="396489" cy="396751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53642" y="3228222"/>
            <a:ext cx="1512168" cy="1412178"/>
            <a:chOff x="2113657" y="4283314"/>
            <a:chExt cx="3647460" cy="1412178"/>
          </a:xfrm>
        </p:grpSpPr>
        <p:sp>
          <p:nvSpPr>
            <p:cNvPr id="21" name="TextBox 20"/>
            <p:cNvSpPr txBox="1"/>
            <p:nvPr/>
          </p:nvSpPr>
          <p:spPr>
            <a:xfrm>
              <a:off x="2113657" y="4495163"/>
              <a:ext cx="3647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87716" y="3228222"/>
            <a:ext cx="1512168" cy="1412178"/>
            <a:chOff x="2113657" y="4283314"/>
            <a:chExt cx="3647460" cy="1412178"/>
          </a:xfrm>
        </p:grpSpPr>
        <p:sp>
          <p:nvSpPr>
            <p:cNvPr id="30" name="TextBox 29"/>
            <p:cNvSpPr txBox="1"/>
            <p:nvPr/>
          </p:nvSpPr>
          <p:spPr>
            <a:xfrm>
              <a:off x="2113657" y="4495163"/>
              <a:ext cx="3647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3658" y="4283314"/>
              <a:ext cx="3647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1" y="1"/>
            <a:ext cx="9144000" cy="5056566"/>
            <a:chOff x="975931" y="1420482"/>
            <a:chExt cx="9951978" cy="4962549"/>
          </a:xfrm>
        </p:grpSpPr>
        <p:sp>
          <p:nvSpPr>
            <p:cNvPr id="33" name="Freeform 32"/>
            <p:cNvSpPr/>
            <p:nvPr/>
          </p:nvSpPr>
          <p:spPr>
            <a:xfrm>
              <a:off x="975931" y="1420482"/>
              <a:ext cx="9945628" cy="1169166"/>
            </a:xfrm>
            <a:custGeom>
              <a:avLst/>
              <a:gdLst>
                <a:gd name="connsiteX0" fmla="*/ 0 w 9945353"/>
                <a:gd name="connsiteY0" fmla="*/ 0 h 1625600"/>
                <a:gd name="connsiteX1" fmla="*/ 9945353 w 9945353"/>
                <a:gd name="connsiteY1" fmla="*/ 0 h 1625600"/>
                <a:gd name="connsiteX2" fmla="*/ 9945353 w 9945353"/>
                <a:gd name="connsiteY2" fmla="*/ 1625600 h 1625600"/>
                <a:gd name="connsiteX3" fmla="*/ 0 w 9945353"/>
                <a:gd name="connsiteY3" fmla="*/ 1625600 h 1625600"/>
                <a:gd name="connsiteX4" fmla="*/ 0 w 9945353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5353" h="1625600">
                  <a:moveTo>
                    <a:pt x="0" y="0"/>
                  </a:moveTo>
                  <a:lnTo>
                    <a:pt x="9945353" y="0"/>
                  </a:lnTo>
                  <a:lnTo>
                    <a:pt x="9945353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247650" rIns="247650" bIns="247650" spcCol="1270" anchor="ctr"/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4000" b="1" dirty="0"/>
                <a:t>KEGIATAN UNGGULAN 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990218" y="2656309"/>
              <a:ext cx="1536692" cy="3296593"/>
            </a:xfrm>
            <a:custGeom>
              <a:avLst/>
              <a:gdLst>
                <a:gd name="connsiteX0" fmla="*/ 0 w 1789773"/>
                <a:gd name="connsiteY0" fmla="*/ 0 h 2382633"/>
                <a:gd name="connsiteX1" fmla="*/ 1789773 w 1789773"/>
                <a:gd name="connsiteY1" fmla="*/ 0 h 2382633"/>
                <a:gd name="connsiteX2" fmla="*/ 1789773 w 1789773"/>
                <a:gd name="connsiteY2" fmla="*/ 2382633 h 2382633"/>
                <a:gd name="connsiteX3" fmla="*/ 0 w 1789773"/>
                <a:gd name="connsiteY3" fmla="*/ 2382633 h 2382633"/>
                <a:gd name="connsiteX4" fmla="*/ 0 w 1789773"/>
                <a:gd name="connsiteY4" fmla="*/ 0 h 23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773" h="2382633">
                  <a:moveTo>
                    <a:pt x="0" y="0"/>
                  </a:moveTo>
                  <a:lnTo>
                    <a:pt x="1789773" y="0"/>
                  </a:lnTo>
                  <a:lnTo>
                    <a:pt x="1789773" y="2382633"/>
                  </a:lnTo>
                  <a:lnTo>
                    <a:pt x="0" y="2382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TECHNOLINK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538022" y="2656309"/>
              <a:ext cx="1222368" cy="3296593"/>
            </a:xfrm>
            <a:custGeom>
              <a:avLst/>
              <a:gdLst>
                <a:gd name="connsiteX0" fmla="*/ 0 w 1578242"/>
                <a:gd name="connsiteY0" fmla="*/ 0 h 2382633"/>
                <a:gd name="connsiteX1" fmla="*/ 1578242 w 1578242"/>
                <a:gd name="connsiteY1" fmla="*/ 0 h 2382633"/>
                <a:gd name="connsiteX2" fmla="*/ 1578242 w 1578242"/>
                <a:gd name="connsiteY2" fmla="*/ 2382633 h 2382633"/>
                <a:gd name="connsiteX3" fmla="*/ 0 w 1578242"/>
                <a:gd name="connsiteY3" fmla="*/ 2382633 h 2382633"/>
                <a:gd name="connsiteX4" fmla="*/ 0 w 1578242"/>
                <a:gd name="connsiteY4" fmla="*/ 0 h 23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242" h="2382633">
                  <a:moveTo>
                    <a:pt x="0" y="0"/>
                  </a:moveTo>
                  <a:lnTo>
                    <a:pt x="1578242" y="0"/>
                  </a:lnTo>
                  <a:lnTo>
                    <a:pt x="1578242" y="2382633"/>
                  </a:lnTo>
                  <a:lnTo>
                    <a:pt x="0" y="2382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>
                  <a:solidFill>
                    <a:schemeClr val="bg1"/>
                  </a:solidFill>
                </a:rPr>
                <a:t>SOLO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>
                  <a:solidFill>
                    <a:schemeClr val="bg1"/>
                  </a:solidFill>
                </a:rPr>
                <a:t>LEADING INDUSTRI EXPO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500" b="1" dirty="0">
                  <a:solidFill>
                    <a:schemeClr val="bg1"/>
                  </a:solidFill>
                </a:rPr>
                <a:t>(SLIE)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771501" y="2667419"/>
              <a:ext cx="1404930" cy="3295006"/>
            </a:xfrm>
            <a:custGeom>
              <a:avLst/>
              <a:gdLst>
                <a:gd name="connsiteX0" fmla="*/ 0 w 1578242"/>
                <a:gd name="connsiteY0" fmla="*/ 0 h 2382633"/>
                <a:gd name="connsiteX1" fmla="*/ 1578242 w 1578242"/>
                <a:gd name="connsiteY1" fmla="*/ 0 h 2382633"/>
                <a:gd name="connsiteX2" fmla="*/ 1578242 w 1578242"/>
                <a:gd name="connsiteY2" fmla="*/ 2382633 h 2382633"/>
                <a:gd name="connsiteX3" fmla="*/ 0 w 1578242"/>
                <a:gd name="connsiteY3" fmla="*/ 2382633 h 2382633"/>
                <a:gd name="connsiteX4" fmla="*/ 0 w 1578242"/>
                <a:gd name="connsiteY4" fmla="*/ 0 h 23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242" h="2382633">
                  <a:moveTo>
                    <a:pt x="0" y="0"/>
                  </a:moveTo>
                  <a:lnTo>
                    <a:pt x="1578242" y="0"/>
                  </a:lnTo>
                  <a:lnTo>
                    <a:pt x="1578242" y="2382633"/>
                  </a:lnTo>
                  <a:lnTo>
                    <a:pt x="0" y="2382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INDUSTRY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AWARD 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(IIA) 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85956" y="2656309"/>
              <a:ext cx="1317617" cy="3296593"/>
            </a:xfrm>
            <a:custGeom>
              <a:avLst/>
              <a:gdLst>
                <a:gd name="connsiteX0" fmla="*/ 0 w 1578242"/>
                <a:gd name="connsiteY0" fmla="*/ 0 h 2382633"/>
                <a:gd name="connsiteX1" fmla="*/ 1578242 w 1578242"/>
                <a:gd name="connsiteY1" fmla="*/ 0 h 2382633"/>
                <a:gd name="connsiteX2" fmla="*/ 1578242 w 1578242"/>
                <a:gd name="connsiteY2" fmla="*/ 2382633 h 2382633"/>
                <a:gd name="connsiteX3" fmla="*/ 0 w 1578242"/>
                <a:gd name="connsiteY3" fmla="*/ 2382633 h 2382633"/>
                <a:gd name="connsiteX4" fmla="*/ 0 w 1578242"/>
                <a:gd name="connsiteY4" fmla="*/ 0 h 23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242" h="2382633">
                  <a:moveTo>
                    <a:pt x="0" y="0"/>
                  </a:moveTo>
                  <a:lnTo>
                    <a:pt x="1578242" y="0"/>
                  </a:lnTo>
                  <a:lnTo>
                    <a:pt x="1578242" y="2382633"/>
                  </a:lnTo>
                  <a:lnTo>
                    <a:pt x="0" y="23826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SOLO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BISNIS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FORUM 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(SIBF)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7879927" y="2667419"/>
              <a:ext cx="1463666" cy="3295006"/>
            </a:xfrm>
            <a:custGeom>
              <a:avLst/>
              <a:gdLst>
                <a:gd name="connsiteX0" fmla="*/ 0 w 1830318"/>
                <a:gd name="connsiteY0" fmla="*/ 0 h 2382633"/>
                <a:gd name="connsiteX1" fmla="*/ 1830318 w 1830318"/>
                <a:gd name="connsiteY1" fmla="*/ 0 h 2382633"/>
                <a:gd name="connsiteX2" fmla="*/ 1830318 w 1830318"/>
                <a:gd name="connsiteY2" fmla="*/ 2382633 h 2382633"/>
                <a:gd name="connsiteX3" fmla="*/ 0 w 1830318"/>
                <a:gd name="connsiteY3" fmla="*/ 2382633 h 2382633"/>
                <a:gd name="connsiteX4" fmla="*/ 0 w 1830318"/>
                <a:gd name="connsiteY4" fmla="*/ 0 h 23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0318" h="2382633">
                  <a:moveTo>
                    <a:pt x="0" y="0"/>
                  </a:moveTo>
                  <a:lnTo>
                    <a:pt x="1830318" y="0"/>
                  </a:lnTo>
                  <a:lnTo>
                    <a:pt x="1830318" y="2382633"/>
                  </a:lnTo>
                  <a:lnTo>
                    <a:pt x="0" y="2382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SOLO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TEXTILE MART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9343593" y="2664245"/>
              <a:ext cx="1584316" cy="3298180"/>
            </a:xfrm>
            <a:custGeom>
              <a:avLst/>
              <a:gdLst>
                <a:gd name="connsiteX0" fmla="*/ 0 w 1578242"/>
                <a:gd name="connsiteY0" fmla="*/ 0 h 2385330"/>
                <a:gd name="connsiteX1" fmla="*/ 1578242 w 1578242"/>
                <a:gd name="connsiteY1" fmla="*/ 0 h 2385330"/>
                <a:gd name="connsiteX2" fmla="*/ 1578242 w 1578242"/>
                <a:gd name="connsiteY2" fmla="*/ 2385330 h 2385330"/>
                <a:gd name="connsiteX3" fmla="*/ 0 w 1578242"/>
                <a:gd name="connsiteY3" fmla="*/ 2385330 h 2385330"/>
                <a:gd name="connsiteX4" fmla="*/ 0 w 1578242"/>
                <a:gd name="connsiteY4" fmla="*/ 0 h 238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8242" h="2385330">
                  <a:moveTo>
                    <a:pt x="0" y="0"/>
                  </a:moveTo>
                  <a:lnTo>
                    <a:pt x="1578242" y="0"/>
                  </a:lnTo>
                  <a:lnTo>
                    <a:pt x="1578242" y="2385330"/>
                  </a:lnTo>
                  <a:lnTo>
                    <a:pt x="0" y="238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MISI DUTA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INDUSTRI 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75931" y="6003692"/>
              <a:ext cx="9945628" cy="379339"/>
            </a:xfrm>
            <a:prstGeom prst="rect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1" name="Freeform 40"/>
          <p:cNvSpPr/>
          <p:nvPr/>
        </p:nvSpPr>
        <p:spPr bwMode="auto">
          <a:xfrm>
            <a:off x="5087619" y="1275605"/>
            <a:ext cx="1255859" cy="3342683"/>
          </a:xfrm>
          <a:custGeom>
            <a:avLst/>
            <a:gdLst>
              <a:gd name="connsiteX0" fmla="*/ 0 w 1830318"/>
              <a:gd name="connsiteY0" fmla="*/ 0 h 2382633"/>
              <a:gd name="connsiteX1" fmla="*/ 1830318 w 1830318"/>
              <a:gd name="connsiteY1" fmla="*/ 0 h 2382633"/>
              <a:gd name="connsiteX2" fmla="*/ 1830318 w 1830318"/>
              <a:gd name="connsiteY2" fmla="*/ 2382633 h 2382633"/>
              <a:gd name="connsiteX3" fmla="*/ 0 w 1830318"/>
              <a:gd name="connsiteY3" fmla="*/ 2382633 h 2382633"/>
              <a:gd name="connsiteX4" fmla="*/ 0 w 1830318"/>
              <a:gd name="connsiteY4" fmla="*/ 0 h 23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318" h="2382633">
                <a:moveTo>
                  <a:pt x="0" y="0"/>
                </a:moveTo>
                <a:lnTo>
                  <a:pt x="1830318" y="0"/>
                </a:lnTo>
                <a:lnTo>
                  <a:pt x="1830318" y="2382633"/>
                </a:lnTo>
                <a:lnTo>
                  <a:pt x="0" y="23826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</a:t>
            </a: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RAYA </a:t>
            </a:r>
          </a:p>
        </p:txBody>
      </p:sp>
      <p:pic>
        <p:nvPicPr>
          <p:cNvPr id="42" name="Picture 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43" name="Picture 19"/>
          <p:cNvPicPr>
            <a:picLocks noChangeAspect="1"/>
          </p:cNvPicPr>
          <p:nvPr/>
        </p:nvPicPr>
        <p:blipFill>
          <a:blip r:embed="rId3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036365584"/>
              </p:ext>
            </p:extLst>
          </p:nvPr>
        </p:nvGraphicFramePr>
        <p:xfrm>
          <a:off x="629553" y="195486"/>
          <a:ext cx="7830879" cy="4564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" name="Picture 2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44" name="Picture 19"/>
          <p:cNvPicPr>
            <a:picLocks noChangeAspect="1"/>
          </p:cNvPicPr>
          <p:nvPr/>
        </p:nvPicPr>
        <p:blipFill>
          <a:blip r:embed="rId8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96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740" y="2643758"/>
            <a:ext cx="3149101" cy="2293969"/>
            <a:chOff x="247435" y="2414619"/>
            <a:chExt cx="3149101" cy="2293969"/>
          </a:xfrm>
        </p:grpSpPr>
        <p:sp>
          <p:nvSpPr>
            <p:cNvPr id="13" name="Rectangle 12"/>
            <p:cNvSpPr/>
            <p:nvPr/>
          </p:nvSpPr>
          <p:spPr>
            <a:xfrm rot="2700000" flipH="1">
              <a:off x="1034951" y="1627103"/>
              <a:ext cx="1574070" cy="3149101"/>
            </a:xfrm>
            <a:custGeom>
              <a:avLst/>
              <a:gdLst/>
              <a:ahLst/>
              <a:cxnLst/>
              <a:rect l="l" t="t" r="r" b="b"/>
              <a:pathLst>
                <a:path w="1574070" h="3149101">
                  <a:moveTo>
                    <a:pt x="1396232" y="177838"/>
                  </a:moveTo>
                  <a:cubicBezTo>
                    <a:pt x="1732682" y="514288"/>
                    <a:pt x="1732682" y="1059782"/>
                    <a:pt x="1396232" y="1396232"/>
                  </a:cubicBezTo>
                  <a:cubicBezTo>
                    <a:pt x="1059782" y="1732681"/>
                    <a:pt x="514289" y="1732681"/>
                    <a:pt x="177839" y="1396232"/>
                  </a:cubicBezTo>
                  <a:cubicBezTo>
                    <a:pt x="-158611" y="1059782"/>
                    <a:pt x="-158611" y="514288"/>
                    <a:pt x="177839" y="177838"/>
                  </a:cubicBezTo>
                  <a:cubicBezTo>
                    <a:pt x="514289" y="-158611"/>
                    <a:pt x="1059782" y="-158611"/>
                    <a:pt x="1396232" y="177838"/>
                  </a:cubicBezTo>
                  <a:close/>
                  <a:moveTo>
                    <a:pt x="1574070" y="0"/>
                  </a:moveTo>
                  <a:cubicBezTo>
                    <a:pt x="1139403" y="-434668"/>
                    <a:pt x="434668" y="-434668"/>
                    <a:pt x="0" y="0"/>
                  </a:cubicBezTo>
                  <a:cubicBezTo>
                    <a:pt x="-434668" y="434667"/>
                    <a:pt x="-434668" y="1139403"/>
                    <a:pt x="0" y="1574070"/>
                  </a:cubicBezTo>
                  <a:cubicBezTo>
                    <a:pt x="149565" y="1723636"/>
                    <a:pt x="331107" y="1821737"/>
                    <a:pt x="522925" y="1867116"/>
                  </a:cubicBezTo>
                  <a:lnTo>
                    <a:pt x="522925" y="3149101"/>
                  </a:lnTo>
                  <a:lnTo>
                    <a:pt x="1051145" y="3149101"/>
                  </a:lnTo>
                  <a:lnTo>
                    <a:pt x="1051145" y="1867115"/>
                  </a:lnTo>
                  <a:cubicBezTo>
                    <a:pt x="1242964" y="1821737"/>
                    <a:pt x="1424505" y="1723636"/>
                    <a:pt x="1574070" y="1574070"/>
                  </a:cubicBezTo>
                  <a:cubicBezTo>
                    <a:pt x="2008738" y="1139403"/>
                    <a:pt x="2008738" y="434667"/>
                    <a:pt x="1574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3500000" flipH="1">
              <a:off x="299369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315" name="Picture 3" descr="D:\KBM-정애\014-Fullppt\PNG이미지\지구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25880"/>
            <a:ext cx="1236428" cy="1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27984" y="1158465"/>
            <a:ext cx="602578" cy="621197"/>
            <a:chOff x="1821986" y="1319152"/>
            <a:chExt cx="656698" cy="656698"/>
          </a:xfrm>
        </p:grpSpPr>
        <p:sp>
          <p:nvSpPr>
            <p:cNvPr id="19" name="Oval 18"/>
            <p:cNvSpPr/>
            <p:nvPr/>
          </p:nvSpPr>
          <p:spPr>
            <a:xfrm>
              <a:off x="1821986" y="1319152"/>
              <a:ext cx="656698" cy="65669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16657" y="1533799"/>
              <a:ext cx="470598" cy="246221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36819" y="1189784"/>
            <a:ext cx="618214" cy="612289"/>
            <a:chOff x="2697947" y="1579832"/>
            <a:chExt cx="656698" cy="656698"/>
          </a:xfrm>
        </p:grpSpPr>
        <p:sp>
          <p:nvSpPr>
            <p:cNvPr id="21" name="Oval 20"/>
            <p:cNvSpPr/>
            <p:nvPr/>
          </p:nvSpPr>
          <p:spPr>
            <a:xfrm>
              <a:off x="2697947" y="1579832"/>
              <a:ext cx="656698" cy="65669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790997" y="1785006"/>
              <a:ext cx="470598" cy="246221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61290" y="1158466"/>
            <a:ext cx="655126" cy="643608"/>
            <a:chOff x="3004836" y="2372996"/>
            <a:chExt cx="656698" cy="656698"/>
          </a:xfrm>
        </p:grpSpPr>
        <p:sp>
          <p:nvSpPr>
            <p:cNvPr id="18" name="Oval 17"/>
            <p:cNvSpPr/>
            <p:nvPr/>
          </p:nvSpPr>
          <p:spPr>
            <a:xfrm>
              <a:off x="3004836" y="2372996"/>
              <a:ext cx="656698" cy="656698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99381" y="2572692"/>
              <a:ext cx="470598" cy="246221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76256" y="3944255"/>
            <a:ext cx="664403" cy="660097"/>
            <a:chOff x="2631206" y="3087408"/>
            <a:chExt cx="656698" cy="656698"/>
          </a:xfrm>
        </p:grpSpPr>
        <p:sp>
          <p:nvSpPr>
            <p:cNvPr id="20" name="Oval 19"/>
            <p:cNvSpPr/>
            <p:nvPr/>
          </p:nvSpPr>
          <p:spPr>
            <a:xfrm>
              <a:off x="2631206" y="3087408"/>
              <a:ext cx="656698" cy="656698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724256" y="3290301"/>
              <a:ext cx="470598" cy="246221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92080" y="3944255"/>
            <a:ext cx="656698" cy="656698"/>
            <a:chOff x="2631206" y="3087408"/>
            <a:chExt cx="656698" cy="656698"/>
          </a:xfrm>
        </p:grpSpPr>
        <p:sp>
          <p:nvSpPr>
            <p:cNvPr id="35" name="Oval 34"/>
            <p:cNvSpPr/>
            <p:nvPr/>
          </p:nvSpPr>
          <p:spPr>
            <a:xfrm>
              <a:off x="2631206" y="3087408"/>
              <a:ext cx="656698" cy="65669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24256" y="3290301"/>
              <a:ext cx="470598" cy="246221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49876" y="235981"/>
            <a:ext cx="6696641" cy="5819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PENINGKATAN KAPASITAS KELEMBAGAAN DAN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SDM INDUSTRI </a:t>
            </a:r>
          </a:p>
        </p:txBody>
      </p:sp>
      <p:graphicFrame>
        <p:nvGraphicFramePr>
          <p:cNvPr id="50" name="Diagram 49"/>
          <p:cNvGraphicFramePr/>
          <p:nvPr>
            <p:extLst>
              <p:ext uri="{D42A27DB-BD31-4B8C-83A1-F6EECF244321}">
                <p14:modId xmlns:p14="http://schemas.microsoft.com/office/powerpoint/2010/main" val="2113898529"/>
              </p:ext>
            </p:extLst>
          </p:nvPr>
        </p:nvGraphicFramePr>
        <p:xfrm>
          <a:off x="3532214" y="1899699"/>
          <a:ext cx="5627424" cy="196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5" name="Picture 2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60909" y="207462"/>
            <a:ext cx="430357" cy="610436"/>
          </a:xfrm>
          <a:prstGeom prst="rect">
            <a:avLst/>
          </a:prstGeom>
        </p:spPr>
      </p:pic>
      <p:pic>
        <p:nvPicPr>
          <p:cNvPr id="56" name="Picture 19"/>
          <p:cNvPicPr>
            <a:picLocks noChangeAspect="1"/>
          </p:cNvPicPr>
          <p:nvPr/>
        </p:nvPicPr>
        <p:blipFill>
          <a:blip r:embed="rId9"/>
          <a:srcRect b="51784"/>
          <a:stretch>
            <a:fillRect/>
          </a:stretch>
        </p:blipFill>
        <p:spPr>
          <a:xfrm>
            <a:off x="7652084" y="207461"/>
            <a:ext cx="1266063" cy="6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108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816</Words>
  <Application>Microsoft Office PowerPoint</Application>
  <PresentationFormat>On-screen Show (16:9)</PresentationFormat>
  <Paragraphs>208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맑은 고딕</vt:lpstr>
      <vt:lpstr>Arial</vt:lpstr>
      <vt:lpstr>Arial Narrow</vt:lpstr>
      <vt:lpstr>Berlin Sans FB Demi</vt:lpstr>
      <vt:lpstr>Calibri</vt:lpstr>
      <vt:lpstr>Calibri Light</vt:lpstr>
      <vt:lpstr>FZShuTi</vt:lpstr>
      <vt:lpstr>Glacial Indifference</vt:lpstr>
      <vt:lpstr>Lato</vt:lpstr>
      <vt:lpstr>League Spartan</vt:lpstr>
      <vt:lpstr>Open Sans Light Bold</vt:lpstr>
      <vt:lpstr>Rockwell</vt:lpstr>
      <vt:lpstr>Wingdings</vt:lpstr>
      <vt:lpstr>Cover and End Slide Master</vt:lpstr>
      <vt:lpstr>Contents Slide Master</vt:lpstr>
      <vt:lpstr>Section Break Slide Master</vt:lpstr>
      <vt:lpstr>Atlas</vt:lpstr>
      <vt:lpstr>Office Theme</vt:lpstr>
      <vt:lpstr>PELUANG DAN TANTANGAN DAERAH  DALAM MEWUJUDKAN INDUSTRI  YANG BERDAYA SAING GLOBAL</vt:lpstr>
      <vt:lpstr>Dinas Koperasi, UKM dan Perindustrian Kota Surakarta</vt:lpstr>
      <vt:lpstr>PowerPoint Presentation</vt:lpstr>
      <vt:lpstr>Sentra Industri Kecil dan Menengah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Fasilitasi Bantuan Usaha Bagi IKM/UMKM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Dinas Koperasi UKM dan Perindustrian Kota Surakarta</cp:lastModifiedBy>
  <cp:revision>95</cp:revision>
  <dcterms:created xsi:type="dcterms:W3CDTF">2016-12-01T00:32:25Z</dcterms:created>
  <dcterms:modified xsi:type="dcterms:W3CDTF">2023-02-15T01:18:21Z</dcterms:modified>
</cp:coreProperties>
</file>